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66" r:id="rId6"/>
    <p:sldId id="259" r:id="rId7"/>
    <p:sldId id="261" r:id="rId8"/>
    <p:sldId id="262" r:id="rId9"/>
    <p:sldId id="263" r:id="rId10"/>
    <p:sldId id="268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5" r:id="rId19"/>
    <p:sldId id="274" r:id="rId20"/>
    <p:sldId id="273" r:id="rId21"/>
    <p:sldId id="276" r:id="rId22"/>
    <p:sldId id="278" r:id="rId23"/>
    <p:sldId id="277" r:id="rId24"/>
    <p:sldId id="280" r:id="rId25"/>
    <p:sldId id="279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이등변 삼각형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각 삼각형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DEE3B27-B630-4A22-969B-26724A87C463}" type="datetimeFigureOut">
              <a:rPr lang="ko-KR" altLang="en-US" smtClean="0"/>
              <a:t>2013-10-06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00B6826-C928-4B91-B6CF-20AB60F379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1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1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24</a:t>
            </a:r>
            <a:r>
              <a:rPr lang="ko-KR" altLang="en-US" dirty="0" smtClean="0"/>
              <a:t>시 청담우리동물병원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Emergency</a:t>
            </a:r>
            <a:br>
              <a:rPr lang="en-US" altLang="ko-KR" dirty="0" smtClean="0"/>
            </a:br>
            <a:r>
              <a:rPr lang="ko-KR" altLang="en-US" dirty="0" smtClean="0"/>
              <a:t>응급질</a:t>
            </a:r>
            <a:r>
              <a:rPr lang="ko-KR" altLang="en-US" dirty="0" smtClean="0"/>
              <a:t>환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DVM:</a:t>
            </a:r>
            <a:r>
              <a:rPr lang="ko-KR" altLang="en-US" dirty="0" err="1" smtClean="0"/>
              <a:t>고대량</a:t>
            </a:r>
            <a:endParaRPr lang="ko-KR" altLang="en-US" dirty="0"/>
          </a:p>
        </p:txBody>
      </p:sp>
      <p:pic>
        <p:nvPicPr>
          <p:cNvPr id="4" name="그림 3" descr="Emergency-dent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48815" cy="2095501"/>
          </a:xfrm>
          <a:prstGeom prst="rect">
            <a:avLst/>
          </a:prstGeom>
        </p:spPr>
      </p:pic>
      <p:pic>
        <p:nvPicPr>
          <p:cNvPr id="5" name="그림 4" descr="Energy-Work-On-a-Do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070" y="3786189"/>
            <a:ext cx="4614930" cy="3071811"/>
          </a:xfrm>
          <a:prstGeom prst="rect">
            <a:avLst/>
          </a:prstGeom>
        </p:spPr>
      </p:pic>
      <p:pic>
        <p:nvPicPr>
          <p:cNvPr id="6" name="그림 5" descr="k9daniellinkins_106227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2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 (Airway)</a:t>
            </a:r>
            <a:endParaRPr lang="ko-KR" altLang="en-US" dirty="0"/>
          </a:p>
        </p:txBody>
      </p:sp>
      <p:pic>
        <p:nvPicPr>
          <p:cNvPr id="4" name="내용 개체 틀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429156" cy="3321867"/>
          </a:xfrm>
        </p:spPr>
      </p:pic>
      <p:pic>
        <p:nvPicPr>
          <p:cNvPr id="5" name="그림 4" descr="Placing%20a%20Tracheostomy%20Tube%20Step%2023.jpg"/>
          <p:cNvPicPr>
            <a:picLocks noChangeAspect="1"/>
          </p:cNvPicPr>
          <p:nvPr/>
        </p:nvPicPr>
        <p:blipFill>
          <a:blip r:embed="rId3"/>
          <a:srcRect l="20352" r="20352"/>
          <a:stretch>
            <a:fillRect/>
          </a:stretch>
        </p:blipFill>
        <p:spPr>
          <a:xfrm>
            <a:off x="4584438" y="1785926"/>
            <a:ext cx="4559562" cy="3286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557214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직접 기관 절개 후 </a:t>
            </a:r>
            <a:r>
              <a:rPr lang="ko-KR" altLang="en-US" dirty="0" err="1" smtClean="0"/>
              <a:t>삽관</a:t>
            </a:r>
            <a:r>
              <a:rPr lang="en-US" altLang="ko-KR" dirty="0" smtClean="0"/>
              <a:t>!!!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B(breathing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m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4826034" cy="2714644"/>
          </a:xfrm>
        </p:spPr>
      </p:pic>
      <p:pic>
        <p:nvPicPr>
          <p:cNvPr id="5" name="그림 4" descr="IntubatedCat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14422"/>
            <a:ext cx="3643338" cy="2911910"/>
          </a:xfrm>
          <a:prstGeom prst="rect">
            <a:avLst/>
          </a:prstGeom>
        </p:spPr>
      </p:pic>
      <p:pic>
        <p:nvPicPr>
          <p:cNvPr id="6" name="그림 5" descr="firefighter_rescue_breathing_do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143380"/>
            <a:ext cx="3714776" cy="2690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4214818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/>
              <a:t>호흡이 불안정시 즉각적인 산소 공급</a:t>
            </a:r>
            <a:r>
              <a:rPr lang="en-US" altLang="ko-KR" sz="3600" dirty="0" smtClean="0"/>
              <a:t>!!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C(Cardiac Massage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dog_cpr_jve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3810000" cy="3457575"/>
          </a:xfrm>
        </p:spPr>
      </p:pic>
      <p:pic>
        <p:nvPicPr>
          <p:cNvPr id="5" name="그림 4" descr="fa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000239"/>
            <a:ext cx="4500594" cy="338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557214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심정지</a:t>
            </a:r>
            <a:r>
              <a:rPr lang="ko-KR" altLang="en-US" dirty="0" smtClean="0"/>
              <a:t> </a:t>
            </a:r>
            <a:r>
              <a:rPr lang="en-US" altLang="ko-KR" dirty="0" smtClean="0"/>
              <a:t>(Cardiac Arrest) </a:t>
            </a:r>
            <a:r>
              <a:rPr lang="ko-KR" altLang="en-US" dirty="0" smtClean="0"/>
              <a:t>즉각적인 심장마사지 실시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C(Cardiac Massage)</a:t>
            </a:r>
            <a:endParaRPr lang="ko-KR" altLang="en-US" dirty="0"/>
          </a:p>
        </p:txBody>
      </p:sp>
      <p:pic>
        <p:nvPicPr>
          <p:cNvPr id="4" name="내용 개체 틀 3" descr="cardiacma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00174"/>
            <a:ext cx="5429288" cy="4071966"/>
          </a:xfrm>
        </p:spPr>
      </p:pic>
      <p:sp>
        <p:nvSpPr>
          <p:cNvPr id="5" name="TextBox 4"/>
          <p:cNvSpPr txBox="1"/>
          <p:nvPr/>
        </p:nvSpPr>
        <p:spPr>
          <a:xfrm>
            <a:off x="1857356" y="585789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절개를 통해 직접 심장 마사지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D(Drug Therapy):</a:t>
            </a:r>
            <a:endParaRPr lang="ko-KR" altLang="en-US" dirty="0"/>
          </a:p>
        </p:txBody>
      </p:sp>
      <p:pic>
        <p:nvPicPr>
          <p:cNvPr id="4" name="내용 개체 틀 3" descr="2012GI01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000528" cy="3000395"/>
          </a:xfrm>
        </p:spPr>
      </p:pic>
      <p:pic>
        <p:nvPicPr>
          <p:cNvPr id="5" name="그림 4" descr="Intravenous-fluid-therapy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1285860"/>
            <a:ext cx="4151754" cy="3000396"/>
          </a:xfrm>
          <a:prstGeom prst="rect">
            <a:avLst/>
          </a:prstGeom>
        </p:spPr>
      </p:pic>
      <p:pic>
        <p:nvPicPr>
          <p:cNvPr id="6" name="그림 5" descr="atropin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256"/>
            <a:ext cx="617337" cy="2428868"/>
          </a:xfrm>
          <a:prstGeom prst="rect">
            <a:avLst/>
          </a:prstGeom>
        </p:spPr>
      </p:pic>
      <p:pic>
        <p:nvPicPr>
          <p:cNvPr id="7" name="그림 6" descr="4499129802_a770e66f85_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357694"/>
            <a:ext cx="2992430" cy="2244323"/>
          </a:xfrm>
          <a:prstGeom prst="rect">
            <a:avLst/>
          </a:prstGeom>
        </p:spPr>
      </p:pic>
      <p:pic>
        <p:nvPicPr>
          <p:cNvPr id="8" name="그림 7" descr="phoca_thumb_l_dexamethason-fa-e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4357694"/>
            <a:ext cx="2526107" cy="2214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00892" y="4429132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응급 약물 처치</a:t>
            </a:r>
            <a:r>
              <a:rPr lang="en-US" altLang="ko-KR" dirty="0" smtClean="0"/>
              <a:t>!!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E(Evaluate Status):</a:t>
            </a:r>
            <a:endParaRPr lang="ko-KR" altLang="en-US" dirty="0"/>
          </a:p>
        </p:txBody>
      </p:sp>
      <p:pic>
        <p:nvPicPr>
          <p:cNvPr id="4" name="내용 개체 틀 3" descr="electrocardiogr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85860"/>
            <a:ext cx="4000528" cy="3000396"/>
          </a:xfrm>
        </p:spPr>
      </p:pic>
      <p:pic>
        <p:nvPicPr>
          <p:cNvPr id="5" name="그림 4" descr="5a513980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68" y="1285860"/>
            <a:ext cx="4500596" cy="3000396"/>
          </a:xfrm>
          <a:prstGeom prst="rect">
            <a:avLst/>
          </a:prstGeom>
        </p:spPr>
      </p:pic>
      <p:pic>
        <p:nvPicPr>
          <p:cNvPr id="6" name="그림 5" descr="Monitor_Su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339834"/>
            <a:ext cx="3357554" cy="2518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457200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처치 후 </a:t>
            </a:r>
            <a:r>
              <a:rPr lang="ko-KR" altLang="en-US" dirty="0" err="1" smtClean="0"/>
              <a:t>환축의</a:t>
            </a:r>
            <a:r>
              <a:rPr lang="ko-KR" altLang="en-US" dirty="0" smtClean="0"/>
              <a:t> 상태 모니터링</a:t>
            </a:r>
            <a:r>
              <a:rPr lang="en-US" altLang="ko-KR" dirty="0" smtClean="0"/>
              <a:t>!!!</a:t>
            </a:r>
          </a:p>
          <a:p>
            <a:r>
              <a:rPr lang="ko-KR" altLang="en-US" dirty="0" smtClean="0"/>
              <a:t>부정맥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호흡상태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혈압등</a:t>
            </a:r>
            <a:r>
              <a:rPr lang="ko-KR" altLang="en-US" dirty="0" smtClean="0"/>
              <a:t> 지속적인 체크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심맥관계</a:t>
            </a:r>
            <a:r>
              <a:rPr lang="ko-KR" altLang="en-US" dirty="0" smtClean="0"/>
              <a:t>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대부분의 수의학 </a:t>
            </a:r>
            <a:r>
              <a:rPr lang="ko-KR" altLang="en-US" dirty="0" err="1" smtClean="0"/>
              <a:t>심맥관계</a:t>
            </a:r>
            <a:r>
              <a:rPr lang="ko-KR" altLang="en-US" dirty="0" smtClean="0"/>
              <a:t> 응급은 </a:t>
            </a:r>
            <a:r>
              <a:rPr lang="ko-KR" altLang="en-US" dirty="0" err="1" smtClean="0"/>
              <a:t>울혈성</a:t>
            </a:r>
            <a:r>
              <a:rPr lang="ko-KR" altLang="en-US" dirty="0" smtClean="0"/>
              <a:t> 심부전으로써 심장기능이 저하되어 일어 날수 있는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차적인 </a:t>
            </a:r>
            <a:r>
              <a:rPr lang="ko-KR" altLang="en-US" dirty="0" err="1" smtClean="0"/>
              <a:t>폐부종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심박출량</a:t>
            </a:r>
            <a:r>
              <a:rPr lang="ko-KR" altLang="en-US" dirty="0" smtClean="0"/>
              <a:t> 저하</a:t>
            </a:r>
            <a:r>
              <a:rPr lang="en-US" altLang="ko-KR" dirty="0" smtClean="0"/>
              <a:t>,</a:t>
            </a:r>
            <a:r>
              <a:rPr lang="ko-KR" altLang="en-US" dirty="0" smtClean="0"/>
              <a:t>실신 등으로 </a:t>
            </a:r>
            <a:r>
              <a:rPr lang="ko-KR" altLang="en-US" dirty="0" err="1" smtClean="0"/>
              <a:t>내원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약의 복용 여부와 심부전의 단계에 따른 예후결정</a:t>
            </a:r>
            <a:r>
              <a:rPr lang="en-US" altLang="ko-KR" dirty="0" smtClean="0"/>
              <a:t>!!</a:t>
            </a:r>
          </a:p>
          <a:p>
            <a:r>
              <a:rPr lang="ko-KR" altLang="en-US" dirty="0" smtClean="0"/>
              <a:t>회복 시 보호자와 담당 수의사 상담</a:t>
            </a:r>
            <a:r>
              <a:rPr lang="en-US" altLang="ko-KR" dirty="0" smtClean="0"/>
              <a:t>!!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호흡기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갑작스런 호흡곤란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이물 삼킴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뼈</a:t>
            </a:r>
            <a:r>
              <a:rPr lang="en-US" altLang="ko-KR" dirty="0" smtClean="0"/>
              <a:t>,</a:t>
            </a:r>
            <a:r>
              <a:rPr lang="ko-KR" altLang="en-US" dirty="0" smtClean="0"/>
              <a:t>장난감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줄 등등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신체검사상에서 </a:t>
            </a:r>
            <a:r>
              <a:rPr lang="ko-KR" altLang="en-US" dirty="0" err="1" smtClean="0"/>
              <a:t>청색증</a:t>
            </a:r>
            <a:r>
              <a:rPr lang="en-US" altLang="ko-KR" dirty="0" smtClean="0"/>
              <a:t>(</a:t>
            </a:r>
            <a:r>
              <a:rPr lang="ko-KR" altLang="en-US" dirty="0" smtClean="0"/>
              <a:t>혀가 파래짐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개구호흡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침흘림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빈호흡등을</a:t>
            </a:r>
            <a:r>
              <a:rPr lang="ko-KR" altLang="en-US" dirty="0" smtClean="0"/>
              <a:t> 보이게 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무리한 검사가 오히려 상태를 악화 시킬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269694-58016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85728"/>
            <a:ext cx="2071702" cy="25896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청진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폐음</a:t>
            </a:r>
            <a:r>
              <a:rPr lang="ko-KR" altLang="en-US" dirty="0" smtClean="0"/>
              <a:t> 등을 청진하여 기존 정상음보다 거칠거나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수포음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악설음</a:t>
            </a:r>
            <a:r>
              <a:rPr lang="ko-KR" altLang="en-US" dirty="0" smtClean="0"/>
              <a:t> 등을 감별하여 상부호흡기 질환인지 또는 하부 호흡기 질환인지 판단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pic>
        <p:nvPicPr>
          <p:cNvPr id="4" name="그림 3" descr="upper-respiratory-disease-c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429000"/>
            <a:ext cx="4357718" cy="28914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감별진단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err="1" smtClean="0"/>
              <a:t>비인두</a:t>
            </a:r>
            <a:r>
              <a:rPr lang="ko-KR" altLang="en-US" dirty="0" smtClean="0"/>
              <a:t> 폴립</a:t>
            </a:r>
            <a:endParaRPr lang="en-US" altLang="ko-KR" dirty="0" smtClean="0"/>
          </a:p>
          <a:p>
            <a:r>
              <a:rPr lang="ko-KR" altLang="en-US" dirty="0" smtClean="0"/>
              <a:t>후두 이물</a:t>
            </a:r>
            <a:endParaRPr lang="en-US" altLang="ko-KR" dirty="0" smtClean="0"/>
          </a:p>
          <a:p>
            <a:r>
              <a:rPr lang="ko-KR" altLang="en-US" dirty="0" smtClean="0"/>
              <a:t>후두 </a:t>
            </a:r>
            <a:r>
              <a:rPr lang="ko-KR" altLang="en-US" dirty="0" err="1" smtClean="0"/>
              <a:t>신생물</a:t>
            </a:r>
            <a:endParaRPr lang="en-US" altLang="ko-KR" dirty="0" smtClean="0"/>
          </a:p>
          <a:p>
            <a:r>
              <a:rPr lang="ko-KR" altLang="en-US" dirty="0" smtClean="0"/>
              <a:t>후두부종</a:t>
            </a:r>
            <a:endParaRPr lang="en-US" altLang="ko-KR" dirty="0" smtClean="0"/>
          </a:p>
          <a:p>
            <a:r>
              <a:rPr lang="ko-KR" altLang="en-US" dirty="0" smtClean="0"/>
              <a:t>후부마비</a:t>
            </a:r>
            <a:endParaRPr lang="en-US" altLang="ko-KR" dirty="0" smtClean="0"/>
          </a:p>
          <a:p>
            <a:r>
              <a:rPr lang="ko-KR" altLang="en-US" dirty="0" smtClean="0"/>
              <a:t>후두외상</a:t>
            </a:r>
            <a:endParaRPr lang="en-US" altLang="ko-KR" dirty="0" smtClean="0"/>
          </a:p>
          <a:p>
            <a:r>
              <a:rPr lang="ko-KR" altLang="en-US" dirty="0" smtClean="0"/>
              <a:t>후두폴립</a:t>
            </a:r>
            <a:endParaRPr lang="en-US" altLang="ko-KR" dirty="0" smtClean="0"/>
          </a:p>
          <a:p>
            <a:r>
              <a:rPr lang="ko-KR" altLang="en-US" dirty="0" smtClean="0"/>
              <a:t>만성 </a:t>
            </a:r>
            <a:r>
              <a:rPr lang="ko-KR" altLang="en-US" dirty="0" err="1" smtClean="0"/>
              <a:t>증식성</a:t>
            </a:r>
            <a:r>
              <a:rPr lang="ko-KR" altLang="en-US" dirty="0" smtClean="0"/>
              <a:t> 후두염</a:t>
            </a:r>
            <a:endParaRPr lang="en-US" altLang="ko-KR" dirty="0" smtClean="0"/>
          </a:p>
          <a:p>
            <a:r>
              <a:rPr lang="ko-KR" altLang="en-US" dirty="0" smtClean="0"/>
              <a:t>경부 </a:t>
            </a:r>
            <a:r>
              <a:rPr lang="ko-KR" altLang="en-US" dirty="0" err="1" smtClean="0"/>
              <a:t>종괴</a:t>
            </a:r>
            <a:endParaRPr lang="en-US" altLang="ko-KR" dirty="0" smtClean="0"/>
          </a:p>
          <a:p>
            <a:r>
              <a:rPr lang="ko-KR" altLang="en-US" dirty="0" smtClean="0"/>
              <a:t>기관허탈</a:t>
            </a:r>
            <a:r>
              <a:rPr lang="en-US" altLang="ko-KR" dirty="0" smtClean="0"/>
              <a:t>(</a:t>
            </a:r>
            <a:r>
              <a:rPr lang="ko-KR" altLang="en-US" dirty="0" smtClean="0"/>
              <a:t>협착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흉</a:t>
            </a:r>
            <a:r>
              <a:rPr lang="ko-KR" altLang="en-US" dirty="0" smtClean="0"/>
              <a:t>수</a:t>
            </a:r>
            <a:endParaRPr lang="en-US" altLang="ko-KR" dirty="0" smtClean="0"/>
          </a:p>
        </p:txBody>
      </p:sp>
      <p:pic>
        <p:nvPicPr>
          <p:cNvPr id="4" name="그림 3" descr="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5860"/>
            <a:ext cx="3643338" cy="2659637"/>
          </a:xfrm>
          <a:prstGeom prst="rect">
            <a:avLst/>
          </a:prstGeom>
        </p:spPr>
      </p:pic>
      <p:pic>
        <p:nvPicPr>
          <p:cNvPr id="5" name="그림 4" descr="timbrachlongsoftpa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29066"/>
            <a:ext cx="3617711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Emergency??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생명과 직결되는 질환과 외상 또는 환경적인 요소로 병원에 내원하게 되는 응급상황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FFFF00"/>
                </a:solidFill>
              </a:rPr>
              <a:t>“</a:t>
            </a:r>
            <a:r>
              <a:rPr lang="ko-KR" altLang="en-US" dirty="0" smtClean="0">
                <a:solidFill>
                  <a:srgbClr val="FFFF00"/>
                </a:solidFill>
              </a:rPr>
              <a:t>골든 타임</a:t>
            </a:r>
            <a:r>
              <a:rPr lang="en-US" altLang="ko-KR" dirty="0" smtClean="0">
                <a:solidFill>
                  <a:srgbClr val="FFFF00"/>
                </a:solidFill>
              </a:rPr>
              <a:t>” </a:t>
            </a:r>
            <a:r>
              <a:rPr lang="ko-KR" altLang="en-US" dirty="0" smtClean="0"/>
              <a:t>사람에서는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 내에 응급적인 처치 해야 확률적으로 살아남을 수 있는 시간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수의학에서도 이와 같이 응급질환은 골든 타임 영향을 미치며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또한 말을 하지 못하는 동물이기에 보호자의 즉각적인 관찰이 매우 중요하다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응급처치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산소공급</a:t>
            </a:r>
            <a:r>
              <a:rPr lang="en-US" altLang="ko-KR" dirty="0" smtClean="0"/>
              <a:t>!!!!</a:t>
            </a:r>
          </a:p>
          <a:p>
            <a:r>
              <a:rPr lang="ko-KR" altLang="en-US" dirty="0" smtClean="0"/>
              <a:t>흥분된 상태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진정처치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Acepromazine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Steroid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이물 촉진 시 이물제거</a:t>
            </a:r>
            <a:endParaRPr lang="en-US" altLang="ko-KR" dirty="0" smtClean="0"/>
          </a:p>
          <a:p>
            <a:r>
              <a:rPr lang="ko-KR" altLang="en-US" dirty="0" smtClean="0"/>
              <a:t>폐렴</a:t>
            </a:r>
            <a:r>
              <a:rPr lang="en-US" altLang="ko-KR" dirty="0" smtClean="0"/>
              <a:t>,</a:t>
            </a:r>
            <a:r>
              <a:rPr lang="ko-KR" altLang="en-US" dirty="0" smtClean="0"/>
              <a:t>농양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항생제 처치</a:t>
            </a:r>
            <a:endParaRPr lang="en-US" altLang="ko-KR" dirty="0" smtClean="0"/>
          </a:p>
          <a:p>
            <a:r>
              <a:rPr lang="ko-KR" altLang="en-US" dirty="0" smtClean="0"/>
              <a:t>흉수와 </a:t>
            </a:r>
            <a:r>
              <a:rPr lang="ko-KR" altLang="en-US" dirty="0" err="1" smtClean="0"/>
              <a:t>기흉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흉관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카테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터장착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흉강천자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실시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COC-Canine-Infectious-Res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429000"/>
            <a:ext cx="4143372" cy="2486023"/>
          </a:xfrm>
          <a:prstGeom prst="rect">
            <a:avLst/>
          </a:prstGeom>
        </p:spPr>
      </p:pic>
      <p:pic>
        <p:nvPicPr>
          <p:cNvPr id="5" name="그림 4" descr="Chest d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0"/>
            <a:ext cx="3714776" cy="24772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외상에 </a:t>
            </a:r>
            <a:r>
              <a:rPr lang="ko-KR" altLang="en-US" sz="4400" b="1" dirty="0" smtClean="0"/>
              <a:t>의한 </a:t>
            </a:r>
            <a:r>
              <a:rPr lang="ko-KR" altLang="en-US" sz="4400" b="1" dirty="0" smtClean="0"/>
              <a:t>응급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교통사고가 가장 흔함</a:t>
            </a:r>
            <a:r>
              <a:rPr lang="en-US" altLang="ko-KR" dirty="0" smtClean="0">
                <a:solidFill>
                  <a:srgbClr val="FFFF00"/>
                </a:solidFill>
              </a:rPr>
              <a:t>!!</a:t>
            </a:r>
          </a:p>
          <a:p>
            <a:r>
              <a:rPr lang="ko-KR" altLang="en-US" dirty="0" smtClean="0"/>
              <a:t>화상</a:t>
            </a:r>
            <a:endParaRPr lang="en-US" altLang="ko-KR" dirty="0" smtClean="0"/>
          </a:p>
          <a:p>
            <a:r>
              <a:rPr lang="ko-KR" altLang="en-US" dirty="0" smtClean="0"/>
              <a:t>피부 손상</a:t>
            </a:r>
            <a:endParaRPr lang="en-US" altLang="ko-KR" dirty="0" smtClean="0"/>
          </a:p>
          <a:p>
            <a:r>
              <a:rPr lang="ko-KR" altLang="en-US" dirty="0" smtClean="0"/>
              <a:t>골절 </a:t>
            </a:r>
            <a:r>
              <a:rPr lang="en-US" altLang="ko-KR" dirty="0" smtClean="0"/>
              <a:t>(</a:t>
            </a:r>
            <a:r>
              <a:rPr lang="ko-KR" altLang="en-US" dirty="0" smtClean="0"/>
              <a:t>머리</a:t>
            </a:r>
            <a:r>
              <a:rPr lang="en-US" altLang="ko-KR" dirty="0" smtClean="0"/>
              <a:t>,</a:t>
            </a:r>
            <a:r>
              <a:rPr lang="ko-KR" altLang="en-US" dirty="0" smtClean="0"/>
              <a:t>사지골격</a:t>
            </a:r>
            <a:r>
              <a:rPr lang="en-US" altLang="ko-KR" dirty="0" smtClean="0"/>
              <a:t>,</a:t>
            </a:r>
            <a:r>
              <a:rPr lang="ko-KR" altLang="en-US" dirty="0" smtClean="0"/>
              <a:t>척추 등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폐 손상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복강 내 장기 손상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복강 출혈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교상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fast car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000108"/>
            <a:ext cx="3048032" cy="2286024"/>
          </a:xfrm>
          <a:prstGeom prst="rect">
            <a:avLst/>
          </a:prstGeom>
        </p:spPr>
      </p:pic>
      <p:pic>
        <p:nvPicPr>
          <p:cNvPr id="5" name="그림 4" descr="busted_leg_d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9" y="4357694"/>
            <a:ext cx="3333741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외상 응급 </a:t>
            </a:r>
            <a:r>
              <a:rPr lang="ko-KR" altLang="en-US" dirty="0" err="1" smtClean="0"/>
              <a:t>내원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보통 외상 응급은 </a:t>
            </a:r>
            <a:r>
              <a:rPr lang="ko-KR" altLang="en-US" dirty="0" err="1" smtClean="0"/>
              <a:t>보호자분께서</a:t>
            </a:r>
            <a:r>
              <a:rPr lang="ko-KR" altLang="en-US" dirty="0" smtClean="0"/>
              <a:t> 급히 병원에 내원하게 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흥분된 감정을 가지고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</a:t>
            </a:r>
            <a:r>
              <a:rPr lang="ko-KR" altLang="en-US" dirty="0" err="1" smtClean="0"/>
              <a:t>보호자분의</a:t>
            </a:r>
            <a:r>
              <a:rPr lang="ko-KR" altLang="en-US" dirty="0" smtClean="0"/>
              <a:t> 진정이 필요하며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상황을 수의사에게 알림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외상응급이 발생된 시간</a:t>
            </a:r>
            <a:r>
              <a:rPr lang="en-US" altLang="ko-KR" dirty="0" smtClean="0"/>
              <a:t>,</a:t>
            </a:r>
            <a:r>
              <a:rPr lang="ko-KR" altLang="en-US" dirty="0" smtClean="0"/>
              <a:t>장소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병원으로의 </a:t>
            </a:r>
            <a:r>
              <a:rPr lang="ko-KR" altLang="en-US" dirty="0" err="1" smtClean="0"/>
              <a:t>이동시간등을</a:t>
            </a:r>
            <a:r>
              <a:rPr lang="ko-KR" altLang="en-US" dirty="0" smtClean="0"/>
              <a:t> 기록</a:t>
            </a:r>
            <a:r>
              <a:rPr lang="en-US" altLang="ko-KR" dirty="0" smtClean="0"/>
              <a:t>!!</a:t>
            </a:r>
          </a:p>
          <a:p>
            <a:r>
              <a:rPr lang="ko-KR" altLang="en-US" dirty="0" smtClean="0"/>
              <a:t>무리한 검사는 치료가 아니므로 신속한 신체검사를 통해 상태에 따른 적절한 처치가 우선</a:t>
            </a:r>
            <a:r>
              <a:rPr lang="en-US" altLang="ko-KR" dirty="0" smtClean="0"/>
              <a:t>!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 CRASH PLAN </a:t>
            </a:r>
            <a:r>
              <a:rPr lang="ko-KR" altLang="en-US" dirty="0" smtClean="0"/>
              <a:t>적용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sz="3200" dirty="0" smtClean="0"/>
              <a:t>A(Airway):</a:t>
            </a:r>
            <a:r>
              <a:rPr lang="ko-KR" altLang="en-US" sz="3200" dirty="0" smtClean="0"/>
              <a:t>기도 확보 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C(cardiovascular):</a:t>
            </a:r>
            <a:r>
              <a:rPr lang="ko-KR" altLang="en-US" sz="3200" dirty="0" smtClean="0"/>
              <a:t>심장 청진</a:t>
            </a:r>
            <a:r>
              <a:rPr lang="en-US" altLang="ko-KR" sz="3200" dirty="0" smtClean="0"/>
              <a:t>,</a:t>
            </a:r>
            <a:r>
              <a:rPr lang="ko-KR" altLang="en-US" sz="3200" dirty="0" err="1" smtClean="0"/>
              <a:t>심박수</a:t>
            </a:r>
            <a:r>
              <a:rPr lang="ko-KR" altLang="en-US" sz="3200" dirty="0" smtClean="0"/>
              <a:t> 기록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R(Respiratory):</a:t>
            </a:r>
            <a:r>
              <a:rPr lang="ko-KR" altLang="en-US" sz="3200" dirty="0" smtClean="0"/>
              <a:t>호흡관찰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호흡수 체크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A(Abdomen):</a:t>
            </a:r>
            <a:r>
              <a:rPr lang="ko-KR" altLang="en-US" sz="3200" dirty="0" smtClean="0"/>
              <a:t>복부관찰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피멍</a:t>
            </a:r>
            <a:r>
              <a:rPr lang="en-US" altLang="ko-KR" sz="3200" dirty="0" smtClean="0"/>
              <a:t>,</a:t>
            </a:r>
            <a:r>
              <a:rPr lang="ko-KR" altLang="en-US" sz="3200" dirty="0" err="1" smtClean="0"/>
              <a:t>허니아</a:t>
            </a:r>
            <a:r>
              <a:rPr lang="en-US" altLang="ko-KR" sz="3200" dirty="0" smtClean="0"/>
              <a:t>.</a:t>
            </a:r>
            <a:r>
              <a:rPr lang="ko-KR" altLang="en-US" sz="3200" dirty="0" err="1" smtClean="0"/>
              <a:t>천공등</a:t>
            </a:r>
            <a:r>
              <a:rPr lang="en-US" altLang="ko-KR" sz="3200" dirty="0" smtClean="0"/>
              <a:t>)</a:t>
            </a:r>
          </a:p>
          <a:p>
            <a:r>
              <a:rPr lang="en-US" altLang="ko-KR" sz="3200" dirty="0" smtClean="0"/>
              <a:t>S(Spine):1</a:t>
            </a:r>
            <a:r>
              <a:rPr lang="ko-KR" altLang="en-US" sz="3200" dirty="0" smtClean="0"/>
              <a:t>번 </a:t>
            </a:r>
            <a:r>
              <a:rPr lang="ko-KR" altLang="en-US" sz="3200" dirty="0" err="1" smtClean="0"/>
              <a:t>경추부터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미추까지</a:t>
            </a:r>
            <a:r>
              <a:rPr lang="ko-KR" altLang="en-US" sz="3200" dirty="0" smtClean="0"/>
              <a:t> 체크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H(Head):</a:t>
            </a:r>
            <a:r>
              <a:rPr lang="ko-KR" altLang="en-US" sz="3200" dirty="0" smtClean="0"/>
              <a:t>눈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코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입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귀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혀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치아 두부 신경계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P(Pelvis):</a:t>
            </a:r>
            <a:r>
              <a:rPr lang="ko-KR" altLang="en-US" sz="3200" dirty="0" err="1" smtClean="0"/>
              <a:t>회음부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항문주위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직장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외음부 생식기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L(Limbs): </a:t>
            </a:r>
            <a:r>
              <a:rPr lang="ko-KR" altLang="en-US" sz="3200" dirty="0" smtClean="0"/>
              <a:t>앞다리와 뒷다리 골격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근육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뼈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관절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A(Arteries):</a:t>
            </a:r>
            <a:r>
              <a:rPr lang="ko-KR" altLang="en-US" sz="3200" dirty="0" smtClean="0"/>
              <a:t>양쪽 팔과 대퇴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경골 등 맥박 관찰</a:t>
            </a:r>
            <a:r>
              <a:rPr lang="en-US" altLang="ko-KR" sz="3200" dirty="0" smtClean="0"/>
              <a:t>.</a:t>
            </a:r>
          </a:p>
          <a:p>
            <a:r>
              <a:rPr lang="en-US" altLang="ko-KR" sz="3200" dirty="0" smtClean="0"/>
              <a:t>N(nerves):</a:t>
            </a:r>
            <a:r>
              <a:rPr lang="ko-KR" altLang="en-US" sz="3200" dirty="0" smtClean="0"/>
              <a:t>사지말단과 꼬리 운동신경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감각신경</a:t>
            </a:r>
            <a:r>
              <a:rPr lang="en-US" altLang="ko-KR" sz="3200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외상 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err="1" smtClean="0"/>
              <a:t>기흉</a:t>
            </a:r>
            <a:r>
              <a:rPr lang="en-US" altLang="ko-KR" dirty="0" smtClean="0"/>
              <a:t>:</a:t>
            </a:r>
            <a:r>
              <a:rPr lang="ko-KR" altLang="en-US" dirty="0" smtClean="0"/>
              <a:t>흉벽 창상으로 인한 </a:t>
            </a:r>
            <a:r>
              <a:rPr lang="ko-KR" altLang="en-US" dirty="0" err="1" smtClean="0"/>
              <a:t>흉강내</a:t>
            </a:r>
            <a:r>
              <a:rPr lang="ko-KR" altLang="en-US" dirty="0" smtClean="0"/>
              <a:t> 가스 축적</a:t>
            </a:r>
            <a:r>
              <a:rPr lang="en-US" altLang="ko-KR" dirty="0" smtClean="0"/>
              <a:t>!</a:t>
            </a:r>
          </a:p>
          <a:p>
            <a:r>
              <a:rPr lang="ko-KR" altLang="en-US" dirty="0" err="1" smtClean="0"/>
              <a:t>창상성</a:t>
            </a:r>
            <a:r>
              <a:rPr lang="ko-KR" altLang="en-US" dirty="0" smtClean="0"/>
              <a:t> 횡격막 탈장</a:t>
            </a:r>
            <a:r>
              <a:rPr lang="en-US" altLang="ko-KR" dirty="0" smtClean="0"/>
              <a:t>:</a:t>
            </a:r>
            <a:r>
              <a:rPr lang="ko-KR" altLang="en-US" dirty="0" smtClean="0"/>
              <a:t>횡격막 손상으로 인한 복부장기가 흉강으로 유입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골절</a:t>
            </a:r>
            <a:r>
              <a:rPr lang="en-US" altLang="ko-KR" dirty="0" smtClean="0"/>
              <a:t>:</a:t>
            </a:r>
            <a:r>
              <a:rPr lang="ko-KR" altLang="en-US" dirty="0" smtClean="0"/>
              <a:t>사지골절</a:t>
            </a:r>
            <a:r>
              <a:rPr lang="en-US" altLang="ko-KR" dirty="0" smtClean="0"/>
              <a:t>,</a:t>
            </a:r>
            <a:r>
              <a:rPr lang="ko-KR" altLang="en-US" dirty="0" smtClean="0"/>
              <a:t>두부 골절</a:t>
            </a:r>
            <a:r>
              <a:rPr lang="en-US" altLang="ko-KR" dirty="0" smtClean="0"/>
              <a:t>,</a:t>
            </a:r>
            <a:r>
              <a:rPr lang="ko-KR" altLang="en-US" dirty="0" smtClean="0"/>
              <a:t>척추 골절 등 신경손상이 발생 시 절단술도 고려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신경손상</a:t>
            </a:r>
            <a:r>
              <a:rPr lang="en-US" altLang="ko-KR" dirty="0" smtClean="0"/>
              <a:t>:</a:t>
            </a:r>
            <a:r>
              <a:rPr lang="ko-KR" altLang="en-US" dirty="0" smtClean="0"/>
              <a:t>척수 손상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>
                <a:sym typeface="Wingdings" pitchFamily="2" charset="2"/>
              </a:rPr>
              <a:t>영구적인 회복불능상태 발생</a:t>
            </a:r>
            <a:r>
              <a:rPr lang="en-US" altLang="ko-KR" dirty="0" smtClean="0">
                <a:sym typeface="Wingdings" pitchFamily="2" charset="2"/>
              </a:rPr>
              <a:t>!</a:t>
            </a:r>
            <a:endParaRPr lang="en-US" altLang="ko-KR" dirty="0" smtClean="0"/>
          </a:p>
          <a:p>
            <a:r>
              <a:rPr lang="ko-KR" altLang="en-US" dirty="0" err="1" smtClean="0"/>
              <a:t>고관절</a:t>
            </a:r>
            <a:r>
              <a:rPr lang="ko-KR" altLang="en-US" dirty="0" smtClean="0"/>
              <a:t> 탈구</a:t>
            </a:r>
            <a:r>
              <a:rPr lang="en-US" altLang="ko-KR" dirty="0" smtClean="0"/>
              <a:t>&amp;</a:t>
            </a:r>
            <a:r>
              <a:rPr lang="ko-KR" altLang="en-US" dirty="0" err="1" smtClean="0"/>
              <a:t>외상성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슬개골</a:t>
            </a:r>
            <a:r>
              <a:rPr lang="ko-KR" altLang="en-US" dirty="0" smtClean="0"/>
              <a:t> 탈구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열개창</a:t>
            </a:r>
            <a:r>
              <a:rPr lang="en-US" altLang="ko-KR" dirty="0" smtClean="0"/>
              <a:t>:</a:t>
            </a:r>
            <a:r>
              <a:rPr lang="ko-KR" altLang="en-US" dirty="0" smtClean="0"/>
              <a:t>피부 조직 괴사 탈락</a:t>
            </a:r>
            <a:r>
              <a:rPr lang="en-US" altLang="ko-KR" dirty="0" smtClean="0"/>
              <a:t>!!</a:t>
            </a:r>
          </a:p>
          <a:p>
            <a:r>
              <a:rPr lang="ko-KR" altLang="en-US" dirty="0" err="1" smtClean="0"/>
              <a:t>복강내</a:t>
            </a:r>
            <a:r>
              <a:rPr lang="ko-KR" altLang="en-US" dirty="0" smtClean="0"/>
              <a:t> 장기 파열</a:t>
            </a:r>
            <a:r>
              <a:rPr lang="en-US" altLang="ko-KR" dirty="0" smtClean="0"/>
              <a:t>:</a:t>
            </a:r>
            <a:r>
              <a:rPr lang="ko-KR" altLang="en-US" dirty="0" smtClean="0"/>
              <a:t>출혈</a:t>
            </a:r>
            <a:r>
              <a:rPr lang="en-US" altLang="ko-KR" dirty="0" smtClean="0"/>
              <a:t>(</a:t>
            </a:r>
            <a:r>
              <a:rPr lang="ko-KR" altLang="en-US" dirty="0" smtClean="0"/>
              <a:t>간</a:t>
            </a:r>
            <a:r>
              <a:rPr lang="en-US" altLang="ko-KR" dirty="0" smtClean="0"/>
              <a:t>,</a:t>
            </a:r>
            <a:r>
              <a:rPr lang="ko-KR" altLang="en-US" dirty="0" smtClean="0"/>
              <a:t>비장</a:t>
            </a:r>
            <a:r>
              <a:rPr lang="en-US" altLang="ko-KR" dirty="0" smtClean="0"/>
              <a:t>,</a:t>
            </a:r>
            <a:r>
              <a:rPr lang="ko-KR" altLang="en-US" dirty="0" smtClean="0"/>
              <a:t>위장관계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                  </a:t>
            </a:r>
            <a:r>
              <a:rPr lang="ko-KR" altLang="en-US" dirty="0" smtClean="0"/>
              <a:t>요관</a:t>
            </a:r>
            <a:r>
              <a:rPr lang="en-US" altLang="ko-KR" dirty="0" smtClean="0"/>
              <a:t>,</a:t>
            </a:r>
            <a:r>
              <a:rPr lang="ko-KR" altLang="en-US" dirty="0" smtClean="0"/>
              <a:t>방광</a:t>
            </a:r>
            <a:r>
              <a:rPr lang="en-US" altLang="ko-KR" dirty="0" smtClean="0"/>
              <a:t>,</a:t>
            </a:r>
            <a:r>
              <a:rPr lang="ko-KR" altLang="en-US" dirty="0" smtClean="0"/>
              <a:t>요도파열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외상 응급 </a:t>
            </a:r>
            <a:r>
              <a:rPr lang="ko-KR" altLang="en-US" dirty="0" err="1" smtClean="0"/>
              <a:t>내원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경미 할 경우</a:t>
            </a:r>
            <a:r>
              <a:rPr lang="en-US" altLang="ko-KR" dirty="0" smtClean="0"/>
              <a:t>- 12~24</a:t>
            </a:r>
            <a:r>
              <a:rPr lang="ko-KR" altLang="en-US" dirty="0" smtClean="0"/>
              <a:t>시간 입원 관찰</a:t>
            </a:r>
            <a:endParaRPr lang="en-US" altLang="ko-KR" dirty="0" smtClean="0"/>
          </a:p>
          <a:p>
            <a:r>
              <a:rPr lang="ko-KR" altLang="en-US" dirty="0" smtClean="0"/>
              <a:t>골절</a:t>
            </a:r>
            <a:r>
              <a:rPr lang="en-US" altLang="ko-KR" dirty="0" smtClean="0"/>
              <a:t>-</a:t>
            </a:r>
            <a:r>
              <a:rPr lang="ko-KR" altLang="en-US" dirty="0" smtClean="0"/>
              <a:t>방사선 검사 실시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골절 안정화 붕대처치와 진통제 처치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Shock</a:t>
            </a:r>
            <a:r>
              <a:rPr lang="ko-KR" altLang="en-US" dirty="0" smtClean="0"/>
              <a:t>상태</a:t>
            </a:r>
            <a:r>
              <a:rPr lang="en-US" altLang="ko-KR" dirty="0" smtClean="0"/>
              <a:t>-</a:t>
            </a:r>
            <a:r>
              <a:rPr lang="ko-KR" altLang="en-US" dirty="0" smtClean="0"/>
              <a:t>즉각적인 산소공급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수액처치</a:t>
            </a:r>
            <a:r>
              <a:rPr lang="en-US" altLang="ko-KR" dirty="0" smtClean="0"/>
              <a:t>,</a:t>
            </a:r>
            <a:r>
              <a:rPr lang="ko-KR" altLang="en-US" dirty="0" smtClean="0"/>
              <a:t>약물처치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복부출혈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복부초음파와 방사선 검사 실시 후 붕대압박 실시 또는 응급수술</a:t>
            </a:r>
            <a:r>
              <a:rPr lang="en-US" altLang="ko-KR" dirty="0" smtClean="0"/>
              <a:t> &amp; </a:t>
            </a:r>
            <a:r>
              <a:rPr lang="ko-KR" altLang="en-US" dirty="0" err="1" smtClean="0"/>
              <a:t>뇨팩</a:t>
            </a:r>
            <a:r>
              <a:rPr lang="ko-KR" altLang="en-US" dirty="0" smtClean="0"/>
              <a:t> 장착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뇨량</a:t>
            </a:r>
            <a:r>
              <a:rPr lang="ko-KR" altLang="en-US" dirty="0" smtClean="0"/>
              <a:t> 체크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흉부창상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흉강천자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기흉</a:t>
            </a:r>
            <a:r>
              <a:rPr lang="en-US" altLang="ko-KR" dirty="0" smtClean="0"/>
              <a:t>).</a:t>
            </a:r>
            <a:r>
              <a:rPr lang="ko-KR" altLang="en-US" dirty="0" err="1" smtClean="0"/>
              <a:t>폐손상</a:t>
            </a:r>
            <a:r>
              <a:rPr lang="en-US" altLang="ko-KR" dirty="0" smtClean="0"/>
              <a:t>-</a:t>
            </a:r>
            <a:r>
              <a:rPr lang="ko-KR" altLang="en-US" dirty="0" smtClean="0"/>
              <a:t>산소공급과 안정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요관파열</a:t>
            </a:r>
            <a:r>
              <a:rPr lang="en-US" altLang="ko-KR" dirty="0" smtClean="0"/>
              <a:t>,</a:t>
            </a:r>
            <a:r>
              <a:rPr lang="ko-KR" altLang="en-US" dirty="0" smtClean="0"/>
              <a:t>방광파열</a:t>
            </a:r>
            <a:r>
              <a:rPr lang="en-US" altLang="ko-KR" dirty="0" smtClean="0"/>
              <a:t>-</a:t>
            </a:r>
            <a:r>
              <a:rPr lang="ko-KR" altLang="en-US" dirty="0" smtClean="0"/>
              <a:t>요 카테터 장착</a:t>
            </a:r>
            <a:r>
              <a:rPr lang="en-US" altLang="ko-KR" dirty="0" smtClean="0"/>
              <a:t>.</a:t>
            </a:r>
            <a:r>
              <a:rPr lang="ko-KR" altLang="en-US" dirty="0" smtClean="0"/>
              <a:t>응급수술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고려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중증출혈</a:t>
            </a:r>
            <a:r>
              <a:rPr lang="en-US" altLang="ko-KR" dirty="0" smtClean="0"/>
              <a:t>- </a:t>
            </a:r>
            <a:r>
              <a:rPr lang="ko-KR" altLang="en-US" dirty="0" smtClean="0"/>
              <a:t>수혈처치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척수손상</a:t>
            </a:r>
            <a:r>
              <a:rPr lang="en-US" altLang="ko-KR" dirty="0" smtClean="0"/>
              <a:t>:</a:t>
            </a:r>
            <a:r>
              <a:rPr lang="ko-KR" altLang="en-US" dirty="0" smtClean="0"/>
              <a:t>진통</a:t>
            </a:r>
            <a:r>
              <a:rPr lang="en-US" altLang="ko-KR" dirty="0" smtClean="0"/>
              <a:t>,</a:t>
            </a:r>
            <a:r>
              <a:rPr lang="ko-KR" altLang="en-US" dirty="0" smtClean="0"/>
              <a:t>스테로이드 처치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안정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환경적 응급질환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집안에 존재 하는 사물</a:t>
            </a:r>
            <a:r>
              <a:rPr lang="en-US" altLang="ko-KR" dirty="0" smtClean="0"/>
              <a:t>,</a:t>
            </a:r>
            <a:r>
              <a:rPr lang="ko-KR" altLang="en-US" dirty="0" smtClean="0"/>
              <a:t>또는 물에 빠지거나</a:t>
            </a:r>
            <a:r>
              <a:rPr lang="en-US" altLang="ko-KR" dirty="0" smtClean="0"/>
              <a:t>,</a:t>
            </a:r>
            <a:r>
              <a:rPr lang="ko-KR" altLang="en-US" dirty="0" smtClean="0"/>
              <a:t>열사병</a:t>
            </a:r>
            <a:r>
              <a:rPr lang="en-US" altLang="ko-KR" dirty="0" smtClean="0"/>
              <a:t>,</a:t>
            </a:r>
            <a:r>
              <a:rPr lang="ko-KR" altLang="en-US" dirty="0" smtClean="0"/>
              <a:t>동상 등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보호자 관찰에 벗어 날 때 일어남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" name="그림 3" descr="pl431730-2m_3m_5m_10m_pvc_tpe_rubber_water_resistant_ac_power_electrical_extension_co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596" y="3571876"/>
            <a:ext cx="4367844" cy="3056784"/>
          </a:xfrm>
          <a:prstGeom prst="rect">
            <a:avLst/>
          </a:prstGeom>
        </p:spPr>
      </p:pic>
      <p:pic>
        <p:nvPicPr>
          <p:cNvPr id="5" name="그림 4" descr="307-8-photo-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875"/>
            <a:ext cx="4572032" cy="30319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환경적 응급질환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감전</a:t>
            </a:r>
            <a:r>
              <a:rPr lang="en-US" altLang="ko-KR" dirty="0" smtClean="0"/>
              <a:t>:</a:t>
            </a:r>
            <a:r>
              <a:rPr lang="ko-KR" altLang="en-US" dirty="0" smtClean="0"/>
              <a:t>전기코드를 씹는 경우</a:t>
            </a:r>
            <a:endParaRPr lang="en-US" altLang="ko-KR" dirty="0" smtClean="0"/>
          </a:p>
          <a:p>
            <a:r>
              <a:rPr lang="ko-KR" altLang="en-US" dirty="0" smtClean="0"/>
              <a:t>물에 빠짐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펜션</a:t>
            </a:r>
            <a:r>
              <a:rPr lang="ko-KR" altLang="en-US" dirty="0" smtClean="0"/>
              <a:t> 수영장 이나 강물에서 발생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열사병</a:t>
            </a:r>
            <a:r>
              <a:rPr lang="en-US" altLang="ko-KR" dirty="0" smtClean="0"/>
              <a:t>:</a:t>
            </a:r>
            <a:r>
              <a:rPr lang="ko-KR" altLang="en-US" dirty="0" smtClean="0"/>
              <a:t>여름에 무더위로 인해 발생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저체온증과</a:t>
            </a:r>
            <a:r>
              <a:rPr lang="ko-KR" altLang="en-US" dirty="0" smtClean="0"/>
              <a:t> 동상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겨울에 배란다</a:t>
            </a:r>
            <a:r>
              <a:rPr lang="en-US" altLang="ko-KR" dirty="0" smtClean="0"/>
              <a:t>,</a:t>
            </a:r>
            <a:r>
              <a:rPr lang="ko-KR" altLang="en-US" dirty="0" smtClean="0"/>
              <a:t>외부노출 등으로 발생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Electroc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8"/>
            <a:ext cx="3428988" cy="2285992"/>
          </a:xfrm>
          <a:prstGeom prst="rect">
            <a:avLst/>
          </a:prstGeom>
        </p:spPr>
      </p:pic>
      <p:pic>
        <p:nvPicPr>
          <p:cNvPr id="5" name="그림 4" descr="4-0-0-19100-lifejac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57166"/>
            <a:ext cx="3322277" cy="2000264"/>
          </a:xfrm>
          <a:prstGeom prst="rect">
            <a:avLst/>
          </a:prstGeom>
        </p:spPr>
      </p:pic>
      <p:pic>
        <p:nvPicPr>
          <p:cNvPr id="6" name="그림 5" descr="dog-health-nutrition-heat-stro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076700"/>
            <a:ext cx="38100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응급 피부질환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대부분 외상으로 발생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겉으로 보이는 피부 외상은 가볍게 판단 해서는 안되며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교상 또는 깊은 조직에 심각한 손상을 나타낼 수 도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응급 피부 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벗겨진 손상</a:t>
            </a:r>
            <a:endParaRPr lang="en-US" altLang="ko-KR" dirty="0" smtClean="0"/>
          </a:p>
          <a:p>
            <a:r>
              <a:rPr lang="ko-KR" altLang="en-US" dirty="0" smtClean="0"/>
              <a:t>화상</a:t>
            </a:r>
            <a:endParaRPr lang="en-US" altLang="ko-KR" dirty="0" smtClean="0"/>
          </a:p>
          <a:p>
            <a:r>
              <a:rPr lang="ko-KR" altLang="en-US" dirty="0" smtClean="0"/>
              <a:t>농양</a:t>
            </a:r>
            <a:endParaRPr lang="en-US" altLang="ko-KR" dirty="0" smtClean="0"/>
          </a:p>
          <a:p>
            <a:r>
              <a:rPr lang="ko-KR" altLang="en-US" dirty="0" smtClean="0"/>
              <a:t>급성습진 피부염</a:t>
            </a:r>
            <a:endParaRPr lang="en-US" altLang="ko-KR" dirty="0" smtClean="0"/>
          </a:p>
          <a:p>
            <a:r>
              <a:rPr lang="ko-KR" altLang="en-US" dirty="0" err="1" smtClean="0"/>
              <a:t>봉와직염</a:t>
            </a:r>
            <a:endParaRPr lang="en-US" altLang="ko-KR" dirty="0" smtClean="0"/>
          </a:p>
          <a:p>
            <a:r>
              <a:rPr lang="ko-KR" altLang="en-US" dirty="0" smtClean="0"/>
              <a:t>피부이물</a:t>
            </a:r>
            <a:endParaRPr lang="en-US" altLang="ko-KR" dirty="0" smtClean="0"/>
          </a:p>
          <a:p>
            <a:r>
              <a:rPr lang="ko-KR" altLang="en-US" dirty="0" err="1" smtClean="0"/>
              <a:t>이개혈종</a:t>
            </a:r>
            <a:endParaRPr lang="en-US" altLang="ko-KR" dirty="0" smtClean="0"/>
          </a:p>
          <a:p>
            <a:r>
              <a:rPr lang="ko-KR" altLang="en-US" dirty="0" smtClean="0"/>
              <a:t>급성 </a:t>
            </a:r>
            <a:r>
              <a:rPr lang="ko-KR" altLang="en-US" dirty="0" err="1" smtClean="0"/>
              <a:t>외이염</a:t>
            </a:r>
            <a:endParaRPr lang="en-US" altLang="ko-KR" dirty="0" smtClean="0"/>
          </a:p>
          <a:p>
            <a:r>
              <a:rPr lang="ko-KR" altLang="en-US" dirty="0" err="1" smtClean="0"/>
              <a:t>항문낭</a:t>
            </a:r>
            <a:r>
              <a:rPr lang="ko-KR" altLang="en-US" dirty="0" smtClean="0"/>
              <a:t> 질환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파열등</a:t>
            </a:r>
            <a:endParaRPr lang="en-US" altLang="ko-KR" dirty="0" smtClean="0"/>
          </a:p>
        </p:txBody>
      </p:sp>
      <p:pic>
        <p:nvPicPr>
          <p:cNvPr id="4" name="그림 3" descr="article-2338829-1A3D7D21000005DC-196_634x4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0"/>
            <a:ext cx="3071802" cy="2214217"/>
          </a:xfrm>
          <a:prstGeom prst="rect">
            <a:avLst/>
          </a:prstGeom>
        </p:spPr>
      </p:pic>
      <p:pic>
        <p:nvPicPr>
          <p:cNvPr id="5" name="그림 4" descr="cornell_rf_photo_of_discolored_dogs_l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214554"/>
            <a:ext cx="3071802" cy="2087330"/>
          </a:xfrm>
          <a:prstGeom prst="rect">
            <a:avLst/>
          </a:prstGeom>
        </p:spPr>
      </p:pic>
      <p:pic>
        <p:nvPicPr>
          <p:cNvPr id="6" name="그림 5" descr="do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286256"/>
            <a:ext cx="3143272" cy="2357454"/>
          </a:xfrm>
          <a:prstGeom prst="rect">
            <a:avLst/>
          </a:prstGeom>
        </p:spPr>
      </p:pic>
      <p:pic>
        <p:nvPicPr>
          <p:cNvPr id="7" name="그림 6" descr="Canine_lick_granulo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1357298"/>
            <a:ext cx="2143122" cy="2857496"/>
          </a:xfrm>
          <a:prstGeom prst="rect">
            <a:avLst/>
          </a:prstGeom>
        </p:spPr>
      </p:pic>
      <p:pic>
        <p:nvPicPr>
          <p:cNvPr id="8" name="그림 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4214818"/>
            <a:ext cx="1982404" cy="17621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Emergency in Hospital Staff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응급상황 발생 시 수의사와 </a:t>
            </a:r>
            <a:r>
              <a:rPr lang="ko-KR" altLang="en-US" dirty="0" err="1" smtClean="0"/>
              <a:t>간호테크니션</a:t>
            </a:r>
            <a:r>
              <a:rPr lang="ko-KR" altLang="en-US" dirty="0" smtClean="0"/>
              <a:t> 신속한 처치를 위해 약물과 기구의 준비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정기적 교육을 통하여 신속한 판단과 수의사 와 간호사의 </a:t>
            </a:r>
            <a:r>
              <a:rPr lang="ko-KR" altLang="en-US" dirty="0" err="1" smtClean="0"/>
              <a:t>팀웍</a:t>
            </a:r>
            <a:r>
              <a:rPr lang="en-US" altLang="ko-KR" dirty="0" smtClean="0"/>
              <a:t> </a:t>
            </a:r>
            <a:r>
              <a:rPr lang="ko-KR" altLang="en-US" dirty="0" smtClean="0"/>
              <a:t>훈련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신속한 검사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혈액검사</a:t>
            </a:r>
            <a:r>
              <a:rPr lang="en-US" altLang="ko-KR" dirty="0" smtClean="0"/>
              <a:t>,</a:t>
            </a:r>
            <a:r>
              <a:rPr lang="ko-KR" altLang="en-US" dirty="0" smtClean="0"/>
              <a:t>영상검사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통하여 응급질환의 원인을 파악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풍부한 경험의 바탕과 지식으로 예후적 판단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응급 피부질환 발생시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깨끗한 옷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수건 등으로 상처를 덮고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출혈이 존재 시 압박지혈 실시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동물은 본능적으로 공격성 나타낼 수 도 있으므로 </a:t>
            </a:r>
            <a:r>
              <a:rPr lang="ko-KR" altLang="en-US" dirty="0" err="1" smtClean="0"/>
              <a:t>입마개등</a:t>
            </a:r>
            <a:r>
              <a:rPr lang="ko-KR" altLang="en-US" dirty="0" smtClean="0"/>
              <a:t> 주의가 필요함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환자의 기도 상태 유지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피부 상태 체크</a:t>
            </a:r>
            <a:r>
              <a:rPr lang="en-US" altLang="ko-KR" dirty="0" smtClean="0"/>
              <a:t>!</a:t>
            </a:r>
          </a:p>
          <a:p>
            <a:r>
              <a:rPr lang="en-US" altLang="ko-KR" dirty="0" smtClean="0"/>
              <a:t>Shock</a:t>
            </a:r>
            <a:r>
              <a:rPr lang="ko-KR" altLang="en-US" dirty="0" err="1" smtClean="0"/>
              <a:t>일때</a:t>
            </a:r>
            <a:r>
              <a:rPr lang="ko-KR" altLang="en-US" dirty="0" smtClean="0"/>
              <a:t> 수액처치와 약물 처치 실시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상처 부위 소독과 항생제 처치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상처부위에 </a:t>
            </a:r>
            <a:r>
              <a:rPr lang="ko-KR" altLang="en-US" dirty="0" err="1" smtClean="0"/>
              <a:t>삼출물</a:t>
            </a:r>
            <a:r>
              <a:rPr lang="ko-KR" altLang="en-US" dirty="0" smtClean="0"/>
              <a:t> </a:t>
            </a:r>
            <a:r>
              <a:rPr lang="ko-KR" altLang="en-US" dirty="0" smtClean="0"/>
              <a:t>보일 때 식염수 세척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피하조직내</a:t>
            </a:r>
            <a:r>
              <a:rPr lang="ko-KR" altLang="en-US" dirty="0" smtClean="0"/>
              <a:t> 감염과 </a:t>
            </a:r>
            <a:r>
              <a:rPr lang="ko-KR" altLang="en-US" dirty="0" err="1" smtClean="0"/>
              <a:t>삼출물이</a:t>
            </a:r>
            <a:r>
              <a:rPr lang="ko-KR" altLang="en-US" dirty="0" smtClean="0"/>
              <a:t> 의심 될 때 배액관 장착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응급 혈액질환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혈액성</a:t>
            </a:r>
            <a:r>
              <a:rPr lang="ko-KR" altLang="en-US" dirty="0" smtClean="0"/>
              <a:t> 질환은 빈혈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면역매개성</a:t>
            </a:r>
            <a:r>
              <a:rPr lang="ko-KR" altLang="en-US" dirty="0" smtClean="0"/>
              <a:t> 빈혈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응고계장애</a:t>
            </a:r>
            <a:r>
              <a:rPr lang="en-US" altLang="ko-KR" dirty="0" smtClean="0"/>
              <a:t>,</a:t>
            </a:r>
            <a:r>
              <a:rPr lang="ko-KR" altLang="en-US" dirty="0" smtClean="0"/>
              <a:t>혈소판 </a:t>
            </a:r>
            <a:r>
              <a:rPr lang="ko-KR" altLang="en-US" dirty="0" err="1" smtClean="0"/>
              <a:t>감소증등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혈액성</a:t>
            </a:r>
            <a:r>
              <a:rPr lang="ko-KR" altLang="en-US" dirty="0" smtClean="0"/>
              <a:t> 질환으로 심각한 상태에서 적절한 치료를 받지 않으면 폐사가능성이 높음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Img002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00438"/>
            <a:ext cx="3143272" cy="2831122"/>
          </a:xfrm>
          <a:prstGeom prst="rect">
            <a:avLst/>
          </a:prstGeom>
        </p:spPr>
      </p:pic>
      <p:pic>
        <p:nvPicPr>
          <p:cNvPr id="5" name="그림 4" descr="Q2CAJPUTM3CAT7J333CATF4DS1CA2BFXC2CA3DC9E6CAR382AQCAR38HXACAXXABB1CADJR5KXCAT31O5CCACGIZYACAYE9PEZCASVJJ65CA2ZV5G7CA435D1QCA188VD5CAS9HAL4CA77JUBSCAW5GGU3CAUH3DG9CAG8UQK2CAABJYOVCAAWQPB3CA7YM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786189"/>
            <a:ext cx="4000528" cy="266701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 smtClean="0"/>
              <a:t>응급 혈액질환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빈혈</a:t>
            </a:r>
            <a:r>
              <a:rPr lang="en-US" altLang="ko-KR" dirty="0" smtClean="0"/>
              <a:t>:</a:t>
            </a:r>
            <a:r>
              <a:rPr lang="ko-KR" altLang="en-US" dirty="0" smtClean="0"/>
              <a:t>재생성 빈혈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비재생성 빈혈</a:t>
            </a:r>
            <a:endParaRPr lang="en-US" altLang="ko-KR" dirty="0" smtClean="0"/>
          </a:p>
          <a:p>
            <a:r>
              <a:rPr lang="ko-KR" altLang="en-US" dirty="0" smtClean="0"/>
              <a:t>면역매개 혈소판 </a:t>
            </a:r>
            <a:r>
              <a:rPr lang="ko-KR" altLang="en-US" dirty="0" err="1" smtClean="0"/>
              <a:t>감소증</a:t>
            </a:r>
            <a:endParaRPr lang="en-US" altLang="ko-KR" dirty="0" smtClean="0"/>
          </a:p>
          <a:p>
            <a:r>
              <a:rPr lang="ko-KR" altLang="en-US" dirty="0" smtClean="0"/>
              <a:t>응고병증</a:t>
            </a:r>
            <a:endParaRPr lang="en-US" altLang="ko-KR" dirty="0" smtClean="0"/>
          </a:p>
          <a:p>
            <a:r>
              <a:rPr lang="ko-KR" altLang="en-US" dirty="0" err="1" smtClean="0"/>
              <a:t>비출혈</a:t>
            </a:r>
            <a:endParaRPr lang="en-US" altLang="ko-KR" dirty="0" smtClean="0"/>
          </a:p>
          <a:p>
            <a:r>
              <a:rPr lang="ko-KR" altLang="en-US" dirty="0" err="1" smtClean="0"/>
              <a:t>파종혈관내</a:t>
            </a:r>
            <a:r>
              <a:rPr lang="ko-KR" altLang="en-US" dirty="0" smtClean="0"/>
              <a:t> 응고</a:t>
            </a:r>
            <a:endParaRPr lang="en-US" altLang="ko-KR" dirty="0" smtClean="0"/>
          </a:p>
          <a:p>
            <a:r>
              <a:rPr lang="ko-KR" altLang="en-US" dirty="0" err="1" smtClean="0"/>
              <a:t>패혈성</a:t>
            </a:r>
            <a:r>
              <a:rPr lang="ko-KR" altLang="en-US" dirty="0" smtClean="0"/>
              <a:t> 쇼크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전신성 염증 증후군</a:t>
            </a:r>
            <a:endParaRPr lang="en-US" altLang="ko-KR" dirty="0" smtClean="0"/>
          </a:p>
          <a:p>
            <a:r>
              <a:rPr lang="ko-KR" altLang="en-US" dirty="0" err="1" smtClean="0"/>
              <a:t>복강내</a:t>
            </a:r>
            <a:r>
              <a:rPr lang="ko-KR" altLang="en-US" dirty="0" smtClean="0"/>
              <a:t> 출혈</a:t>
            </a:r>
            <a:endParaRPr lang="ko-KR" altLang="en-US" dirty="0"/>
          </a:p>
        </p:txBody>
      </p:sp>
      <p:pic>
        <p:nvPicPr>
          <p:cNvPr id="4" name="그림 3" descr="1DCAL10E51CANMJB3RCARG5L53CAM9N9CFCA8K69ZTCABSX1AACAU0L2Y6CAVW3JOSCAQAIWZPCA3S15O1CAKTA2J9CA3WYX4SCAPKN6V5CAEUU25PCALFU8DBCACK5CV0CAUAA3JZCACZOC6XCAX2ZHZ2CAV9KJT2CA74BIT7CAM12WJDCAPZDFV6CA7B11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42" y="0"/>
            <a:ext cx="2928958" cy="1645702"/>
          </a:xfrm>
          <a:prstGeom prst="rect">
            <a:avLst/>
          </a:prstGeom>
        </p:spPr>
      </p:pic>
      <p:pic>
        <p:nvPicPr>
          <p:cNvPr id="5" name="그림 4" descr="NLCAN5DGQCCA55I4P5CAFL81OACAPMFF42CAR47MZQCAQPXF44CA9D8OTDCANSCZS3CAAJX13CCACJCUCHCA8ACUGGCAXQJWMICAW4M2EQCAEOZ2KRCARX2Z31CA38SAAVCA9LIDVJCAKI62Z1CA6TBM3GCATKGZR5CAKXFISWCAP7ZB1WCA5US9V8CAVHD29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50" y="1643050"/>
            <a:ext cx="1785950" cy="2612285"/>
          </a:xfrm>
          <a:prstGeom prst="rect">
            <a:avLst/>
          </a:prstGeom>
        </p:spPr>
      </p:pic>
      <p:pic>
        <p:nvPicPr>
          <p:cNvPr id="6" name="그림 5" descr="0XCA2Q51QLCAA3HTZ7CA4IUSDACAXTSQ7OCA237BSNCAJ6FR8ACA9VHU8KCA5HO1BPCAWZATHMCAWQJ21MCAWG5QCCCAWYD78HCA8DI2CPCA2QQ759CAK64ZBXCA51DMPGCA8D41D0CANLX4O6CAO7EG8RCA4WXXU5CAC6V3LZCAR63Y1GCAM70JPOCAREIU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4286256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 smtClean="0"/>
              <a:t>응급 혈액질환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수혈 치료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약물적 치료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입원 수액치료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임상병리적 검사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광범위 항생제 치료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정확한 진단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pic>
        <p:nvPicPr>
          <p:cNvPr id="4" name="그림 3" descr="dog-blood-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82" y="0"/>
            <a:ext cx="4357718" cy="2896067"/>
          </a:xfrm>
          <a:prstGeom prst="rect">
            <a:avLst/>
          </a:prstGeom>
        </p:spPr>
      </p:pic>
      <p:pic>
        <p:nvPicPr>
          <p:cNvPr id="5" name="그림 4" descr="OQCA1KTEBMCA5SEUPWCA6QMX8FCA44B7PWCA5BDZ88CA4HNKXRCAXAGH38CAPFKDHBCA9KY3UYCAVI7A1OCAQEXO3ECA64XGRQCAZ2J008CA63EA1ZCAQ2VJYQCA30QF63CAW6O56TCACXACZ9CAGDDL31CA3W479FCA79PE8XCAFG2Q7LCAUGN3XRCAZ9L0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25" y="2928934"/>
            <a:ext cx="4464875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응급 위장질환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대부분 이물이 가장 흔하며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자두씨</a:t>
            </a:r>
            <a:r>
              <a:rPr lang="en-US" altLang="ko-KR" dirty="0" smtClean="0"/>
              <a:t>,</a:t>
            </a:r>
            <a:r>
              <a:rPr lang="ko-KR" altLang="en-US" dirty="0" smtClean="0"/>
              <a:t>금속성 이물</a:t>
            </a:r>
            <a:r>
              <a:rPr lang="en-US" altLang="ko-KR" dirty="0" smtClean="0"/>
              <a:t>,</a:t>
            </a:r>
            <a:r>
              <a:rPr lang="ko-KR" altLang="en-US" dirty="0" smtClean="0"/>
              <a:t>날카로운 이물 등 위장을 천공이나 괴사</a:t>
            </a:r>
            <a:r>
              <a:rPr lang="en-US" altLang="ko-KR" dirty="0" smtClean="0"/>
              <a:t>,</a:t>
            </a:r>
            <a:r>
              <a:rPr lang="ko-KR" altLang="en-US" dirty="0" smtClean="0"/>
              <a:t>폐색을 유발하여 전신적 질환을 야기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컨디션이 떨어지고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구토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혈변</a:t>
            </a:r>
            <a:r>
              <a:rPr lang="en-US" altLang="ko-KR" dirty="0" smtClean="0"/>
              <a:t>,</a:t>
            </a:r>
            <a:r>
              <a:rPr lang="ko-KR" altLang="en-US" dirty="0" smtClean="0"/>
              <a:t>설사 등의 위장관계 증상을 보임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장 </a:t>
            </a:r>
            <a:r>
              <a:rPr lang="ko-KR" altLang="en-US" dirty="0" err="1" smtClean="0"/>
              <a:t>폐색시</a:t>
            </a:r>
            <a:r>
              <a:rPr lang="ko-KR" altLang="en-US" dirty="0" smtClean="0"/>
              <a:t> 응급적인 수술이 필요함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E6CA5J93K9CAR5MSSLCANAJI60CA60LX1JCAH8RQ9GCAVBQJ5GCAJVFE20CA7OINMECA93XPYOCAVGBYO3CAVZJARJCABPYVW0CAM461BFCA93EIWZCABZQ8LGCAXQLMNQCAX7C8NKCA2BKYVDCAQWBJQNCAI3MJCYCAG613QMCART01R3CA2CJZJ6CA6I7S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4838700"/>
            <a:ext cx="226695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응급위장질</a:t>
            </a:r>
            <a:r>
              <a:rPr lang="ko-KR" altLang="en-US" dirty="0" smtClean="0"/>
              <a:t>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dirty="0" smtClean="0"/>
              <a:t>침샘 </a:t>
            </a:r>
            <a:r>
              <a:rPr lang="ko-KR" altLang="en-US" dirty="0" err="1" smtClean="0"/>
              <a:t>점액낭종</a:t>
            </a:r>
            <a:r>
              <a:rPr lang="en-US" altLang="ko-KR" dirty="0" smtClean="0"/>
              <a:t>:</a:t>
            </a:r>
            <a:r>
              <a:rPr lang="ko-KR" altLang="en-US" dirty="0" smtClean="0"/>
              <a:t>침샘에 </a:t>
            </a:r>
            <a:r>
              <a:rPr lang="ko-KR" altLang="en-US" dirty="0" err="1" smtClean="0"/>
              <a:t>둔부손상등으로</a:t>
            </a:r>
            <a:r>
              <a:rPr lang="ko-KR" altLang="en-US" dirty="0" smtClean="0"/>
              <a:t> 인해 </a:t>
            </a:r>
            <a:r>
              <a:rPr lang="ko-KR" altLang="en-US" dirty="0" err="1" smtClean="0"/>
              <a:t>침색</a:t>
            </a:r>
            <a:r>
              <a:rPr lang="ko-KR" altLang="en-US" dirty="0" smtClean="0"/>
              <a:t> 혹 이 생김</a:t>
            </a:r>
            <a:endParaRPr lang="en-US" altLang="ko-KR" dirty="0" smtClean="0"/>
          </a:p>
          <a:p>
            <a:r>
              <a:rPr lang="ko-KR" altLang="en-US" dirty="0" smtClean="0"/>
              <a:t>식도 내 이물질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식도 폐색 유발하여 호흡곤란 야기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급성복통</a:t>
            </a:r>
            <a:r>
              <a:rPr lang="en-US" altLang="ko-KR" dirty="0" smtClean="0"/>
              <a:t>:</a:t>
            </a:r>
            <a:r>
              <a:rPr lang="ko-KR" altLang="en-US" dirty="0" smtClean="0"/>
              <a:t>간담관 급성간염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위염정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위확장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파보장염</a:t>
            </a:r>
            <a:r>
              <a:rPr lang="en-US" altLang="ko-KR" dirty="0" smtClean="0"/>
              <a:t>,</a:t>
            </a:r>
            <a:r>
              <a:rPr lang="ko-KR" altLang="en-US" dirty="0" smtClean="0"/>
              <a:t>범백</a:t>
            </a:r>
            <a:r>
              <a:rPr lang="en-US" altLang="ko-KR" dirty="0" smtClean="0"/>
              <a:t>,</a:t>
            </a:r>
            <a:r>
              <a:rPr lang="ko-KR" altLang="en-US" dirty="0" smtClean="0"/>
              <a:t>이물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췌장염</a:t>
            </a:r>
            <a:r>
              <a:rPr lang="en-US" altLang="ko-KR" dirty="0" smtClean="0"/>
              <a:t>,</a:t>
            </a:r>
            <a:r>
              <a:rPr lang="ko-KR" altLang="en-US" dirty="0" smtClean="0"/>
              <a:t>비뇨생식기 질환</a:t>
            </a:r>
            <a:r>
              <a:rPr lang="en-US" altLang="ko-KR" dirty="0" smtClean="0"/>
              <a:t>.</a:t>
            </a:r>
            <a:r>
              <a:rPr lang="ko-KR" altLang="en-US" dirty="0" err="1" smtClean="0"/>
              <a:t>복막염등</a:t>
            </a:r>
            <a:r>
              <a:rPr lang="ko-KR" altLang="en-US" dirty="0" smtClean="0"/>
              <a:t> 많은 원인을 가짐</a:t>
            </a:r>
            <a:endParaRPr lang="en-US" altLang="ko-KR" dirty="0" smtClean="0"/>
          </a:p>
          <a:p>
            <a:r>
              <a:rPr lang="ko-KR" altLang="en-US" dirty="0" smtClean="0"/>
              <a:t>복막염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복막내</a:t>
            </a:r>
            <a:r>
              <a:rPr lang="ko-KR" altLang="en-US" dirty="0" smtClean="0"/>
              <a:t> 세균성 감염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담즙성</a:t>
            </a:r>
            <a:r>
              <a:rPr lang="ko-KR" altLang="en-US" dirty="0" smtClean="0"/>
              <a:t> 복막염 등 전신질환을 야기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위확장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염전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위가 돌아가면서 급성 응급</a:t>
            </a:r>
            <a:r>
              <a:rPr lang="en-US" altLang="ko-KR" dirty="0" smtClean="0"/>
              <a:t>!</a:t>
            </a:r>
          </a:p>
          <a:p>
            <a:r>
              <a:rPr lang="ko-KR" altLang="en-US" dirty="0" err="1" smtClean="0"/>
              <a:t>위폐색과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장중첩</a:t>
            </a:r>
            <a:r>
              <a:rPr lang="en-US" altLang="ko-KR" dirty="0" smtClean="0"/>
              <a:t>:</a:t>
            </a:r>
            <a:r>
              <a:rPr lang="ko-KR" altLang="en-US" dirty="0" smtClean="0"/>
              <a:t>장이 말려들어가 폐색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출혈성</a:t>
            </a:r>
            <a:r>
              <a:rPr lang="ko-KR" altLang="en-US" dirty="0" smtClean="0"/>
              <a:t> 위장염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직장탈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회음부</a:t>
            </a:r>
            <a:r>
              <a:rPr lang="ko-KR" altLang="en-US" dirty="0" smtClean="0"/>
              <a:t> 탈장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급성 </a:t>
            </a:r>
            <a:r>
              <a:rPr lang="ko-KR" altLang="en-US" dirty="0" err="1" smtClean="0"/>
              <a:t>간부전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간성뇌증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고양이 지방간증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고양이 </a:t>
            </a:r>
            <a:r>
              <a:rPr lang="ko-KR" altLang="en-US" dirty="0" err="1" smtClean="0"/>
              <a:t>간담관염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췌장염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VTCAU451SFCAY1AODGCAQVPEJBCAXOCSHECAZ9W3FBCASDDC3OCA1CLTL3CAOJOMOYCAMYLBN3CAE14S3ZCA46HESYCAUDEZA6CA2OJ0U6CAULKQ5RCA7CS5Y2CAXZCIRPCAUX37VYCAVTHBDICAN2YXJDCAX2XCCUCANEYBRPCACZHOPXCA79B7MACAAD166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725" y="4343400"/>
            <a:ext cx="1819275" cy="2514600"/>
          </a:xfrm>
          <a:prstGeom prst="rect">
            <a:avLst/>
          </a:prstGeom>
        </p:spPr>
      </p:pic>
      <p:pic>
        <p:nvPicPr>
          <p:cNvPr id="5" name="그림 4" descr="8ZCA5Q79T8CAKNR32HCAEQMSX9CAV62F5SCAH2Q6QKCAKEVRK7CAA2J22ACAK3I94FCAB8QJRPCACG7ZFYCAOWGFLFCAZM2FVZCA5HP89ICAIHLMBNCAZV2DN0CA5DVEJCCAHJVI75CAV5X6MRCA2R84DYCA8SAI3CCALJJTOSCAZU6RXRCA4YKS8QCAD0OE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2743200" cy="1666875"/>
          </a:xfrm>
          <a:prstGeom prst="rect">
            <a:avLst/>
          </a:prstGeom>
        </p:spPr>
      </p:pic>
      <p:pic>
        <p:nvPicPr>
          <p:cNvPr id="6" name="그림 5" descr="CQCAVRT9NNCACB27N4CABC10X6CAHJ6441CAQ2RYJ2CAJGO81VCAP13XP3CA8X7L6QCA8LCEXHCAN5HW3DCATPCUXZCAEJFHR1CAA88TV7CA021ISJCAHF9Y47CA8ZRGT3CALJ7GKNCAQUR7QQCA4DS4BGCA8ZKSE8CA9S9QJZCAPQB9QECA7XLJIQCAIUZR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357670"/>
            <a:ext cx="250033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응급위장질환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위장 질환은 많은 원인들이 상재 되기 때문에 정확한 영상학적 검사와 혈액검사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요검사가</a:t>
            </a:r>
            <a:r>
              <a:rPr lang="ko-KR" altLang="en-US" dirty="0" smtClean="0"/>
              <a:t> 필요하며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상태에 따라 심각도가 결정된다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검사를 실행해야 정확한 원인과 치료를 결정하므로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오진으로 인한 불필요할 치료를 예방할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BNCA5GDQZYCAKA71IOCA00MA6SCANSNX65CA7ORJ56CAWLNDPHCAJ9YOJACA5NBJALCAKJYCAHCAU93ON6CAE7TJDHCAVBLOW5CATY7USUCAP0ZGXNCAKJBD7LCAG5KO8VCA9J53UVCAE6Z8U8CAO801LLCARR81H4CAI9IW2PCA4MBX0WCAL60U2MCAS1ZJ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500570"/>
            <a:ext cx="3954604" cy="2214578"/>
          </a:xfrm>
          <a:prstGeom prst="rect">
            <a:avLst/>
          </a:prstGeom>
        </p:spPr>
      </p:pic>
      <p:pic>
        <p:nvPicPr>
          <p:cNvPr id="5" name="그림 4" descr="AFCAG9ZK6FCA8624UNCABOHS32CAU8XY0ECAEZC9SXCAMUF94SCAHTDFLDCAWD6A7KCAZK8FEZCAF0YGLMCAWWEL4XCAEERTH3CA83EL7UCA3G12HZCAM5PQU7CAMNY0ADCAGX159LCAEIGA5QCAJWMTECCAVU0NAGCA3MTGFPCA2P3E6DCA5EC5SKCAYBIX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603" y="0"/>
            <a:ext cx="2048397" cy="1776411"/>
          </a:xfrm>
          <a:prstGeom prst="rect">
            <a:avLst/>
          </a:prstGeom>
        </p:spPr>
      </p:pic>
      <p:pic>
        <p:nvPicPr>
          <p:cNvPr id="6" name="그림 5" descr="둘리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809619"/>
            <a:ext cx="3427569" cy="204838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대사성과 </a:t>
            </a:r>
            <a:r>
              <a:rPr lang="ko-KR" altLang="en-US" sz="4400" b="1" dirty="0" err="1" smtClean="0"/>
              <a:t>내분비성</a:t>
            </a:r>
            <a:r>
              <a:rPr lang="ko-KR" altLang="en-US" sz="4400" b="1" dirty="0" smtClean="0"/>
              <a:t>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호르몬 분비에 불균형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전해질 </a:t>
            </a:r>
            <a:r>
              <a:rPr lang="ko-KR" altLang="en-US" dirty="0" err="1" smtClean="0"/>
              <a:t>불균형등으로</a:t>
            </a:r>
            <a:r>
              <a:rPr lang="ko-KR" altLang="en-US" dirty="0" smtClean="0"/>
              <a:t> 인해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차적인 질환을 나타냄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호르몬 질환은 </a:t>
            </a:r>
            <a:r>
              <a:rPr lang="ko-KR" altLang="en-US" dirty="0" err="1" smtClean="0"/>
              <a:t>노령견에</a:t>
            </a:r>
            <a:r>
              <a:rPr lang="ko-KR" altLang="en-US" dirty="0" smtClean="0"/>
              <a:t> 주로 발생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" name="그림 3" descr="MWCAI4T0WYCANLZBJACAPBTKDFCA41I01QCAA3O3QOCAOQDNWRCAIMNKSICAX91KAGCA268Q5FCAJ9T231CAD8URDLCAB6FZCZCAZSF4JECADEH41CCAS8OIEFCAHG118SCAQS5953CAMP4TWUCA007O7SCA59SMHHCA0TKSIUCA6994VECANL055BCAVJED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429000"/>
            <a:ext cx="4286280" cy="3210573"/>
          </a:xfrm>
          <a:prstGeom prst="rect">
            <a:avLst/>
          </a:prstGeom>
        </p:spPr>
      </p:pic>
      <p:pic>
        <p:nvPicPr>
          <p:cNvPr id="5" name="그림 4" descr="N5CASY7IBPCAROU4JWCAN2KJD6CA1WER30CA62LMFBCAIVFDLBCA38MC4CCADC7XTBCAPVEMPSCA9IDMD7CAP2VH3HCAG7MVRKCAQW8H2OCAFTWAYUCAE0PLX7CAO7DK3MCAHI5HHJCAQ8CLKWCAICJYI6CAHAY0EACA5MR1ONCAJL6AG7CAV5RW1ACAVCIU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429000"/>
            <a:ext cx="4723495" cy="3143272"/>
          </a:xfrm>
          <a:prstGeom prst="rect">
            <a:avLst/>
          </a:prstGeom>
        </p:spPr>
      </p:pic>
      <p:pic>
        <p:nvPicPr>
          <p:cNvPr id="6" name="그림 5" descr="BSCANQRDFWCAXG8UENCASQB8EVCAJMNGILCAN3PDYHCANJ90Q3CAIZ5B35CAR0WJSUCAN0K2ZZCAO7V23KCATI4FCPCARQAG33CAZ06QOACAYU2Y6HCAXMC6GECAIVNACECAZFGYPACA7EKLW5CA6KTHALCAM0P1T4CA4MIE22CA7H6PN4CAK3Y68MCA9M2K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84803"/>
            <a:ext cx="2357422" cy="15545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 smtClean="0"/>
              <a:t>대사성과 </a:t>
            </a:r>
            <a:r>
              <a:rPr lang="ko-KR" altLang="en-US" sz="4000" b="1" dirty="0" err="1" smtClean="0"/>
              <a:t>내분비성</a:t>
            </a:r>
            <a:r>
              <a:rPr lang="ko-KR" altLang="en-US" sz="4000" b="1" dirty="0" smtClean="0"/>
              <a:t>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당뇨병</a:t>
            </a:r>
            <a:r>
              <a:rPr lang="en-US" altLang="ko-KR" dirty="0" smtClean="0"/>
              <a:t>:</a:t>
            </a:r>
            <a:r>
              <a:rPr lang="ko-KR" altLang="en-US" dirty="0" smtClean="0"/>
              <a:t>혈당수치가 높으며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뇨에서</a:t>
            </a:r>
            <a:r>
              <a:rPr lang="ko-KR" altLang="en-US" dirty="0" smtClean="0"/>
              <a:t> 당이 검출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당뇨성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케톤산증</a:t>
            </a:r>
            <a:r>
              <a:rPr lang="en-US" altLang="ko-KR" dirty="0" smtClean="0"/>
              <a:t>:</a:t>
            </a:r>
            <a:r>
              <a:rPr lang="ko-KR" altLang="en-US" dirty="0" smtClean="0"/>
              <a:t>당뇨가 진행되어 지방대사의 문제를 야기시켜 응급질환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저혈당증</a:t>
            </a:r>
            <a:r>
              <a:rPr lang="en-US" altLang="ko-KR" dirty="0" smtClean="0"/>
              <a:t>:</a:t>
            </a:r>
            <a:r>
              <a:rPr lang="ko-KR" altLang="en-US" dirty="0" smtClean="0"/>
              <a:t>어린 강아지에서 많이 발생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부신피질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기능저하증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err="1" smtClean="0"/>
              <a:t>부신피질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기능항진증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고칼슘혈증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저칼슘혈증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RSCAR6LBD4CAUDR1LUCACS7G71CAJ342IMCAWZMVDPCACLK52BCAR6Z06ACA6UQ0SVCAKPVX34CAZXJJNBCAR29RHECAXKKXQLCAW7SMBGCA5R6KGQCAGYFLVYCADKHPDZCA4FT62ECADQKZD4CA4DCLHMCATO57ZCCAQUSP6ACAHF4HGFCARI1X6MCAM1EP6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0"/>
            <a:ext cx="2466975" cy="1847850"/>
          </a:xfrm>
          <a:prstGeom prst="rect">
            <a:avLst/>
          </a:prstGeom>
        </p:spPr>
      </p:pic>
      <p:pic>
        <p:nvPicPr>
          <p:cNvPr id="5" name="그림 4" descr="PDCATQ8839CA03OSU7CA0MWHA8CAD562WUCAZ9B44DCA11SLSECAUSSWHDCAT2QT2KCA40O241CA94VT8BCA4KEPZXCALRG3R8CA0KADKECANVELYGCADYXETOCAPXB6G1CA3JNMZ9CAE66KAMCA3TAZR3CAG1I5XHCAGNNYLQCABK72RWCAYD3JG5CAN3TB4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5124450"/>
            <a:ext cx="2628900" cy="1733550"/>
          </a:xfrm>
          <a:prstGeom prst="rect">
            <a:avLst/>
          </a:prstGeom>
        </p:spPr>
      </p:pic>
      <p:pic>
        <p:nvPicPr>
          <p:cNvPr id="6" name="그림 5" descr="K6CAW1IMQ3CA6FB2V8CAZW0KA6CAR0MQ5NCA2OM8NNCA4DMUF2CAIX0DOLCA38M5NKCA58OC6ECA8EPVYUCA8QJN94CAOGUHL3CADY2XFGCATDATMSCAGI0XSRCAC984J1CAI6POY4CAM59D0VCA0PQ5Q5CA7RO3BHCA6M635ECATIHAW7CA4DSTMJCA92X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5191125"/>
            <a:ext cx="2476500" cy="1666875"/>
          </a:xfrm>
          <a:prstGeom prst="rect">
            <a:avLst/>
          </a:prstGeom>
        </p:spPr>
      </p:pic>
      <p:pic>
        <p:nvPicPr>
          <p:cNvPr id="7" name="그림 6" descr="SGCASQ31G3CAA093GUCA6TFOROCA3P1ZVECAYPYBC4CAT09MAPCA8CWAJ0CAEEQU40CAPU77RMCAO7YI0ZCA7ARMWCCAICP88PCA1Q8CDJCAMU0ESHCAM3ZG8BCAWN6U89CA205KTLCAEIVWVPCANV5SOECA86KAT5CA9UU0JPCA4RX79UCAIP34O6CALSR22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649" y="3714752"/>
            <a:ext cx="1967351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대사성과 </a:t>
            </a:r>
            <a:r>
              <a:rPr lang="ko-KR" altLang="en-US" sz="4400" b="1" dirty="0" err="1" smtClean="0"/>
              <a:t>내분비성</a:t>
            </a:r>
            <a:r>
              <a:rPr lang="ko-KR" altLang="en-US" sz="4400" b="1" dirty="0" smtClean="0"/>
              <a:t>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내과적 질환으로 정확한 </a:t>
            </a:r>
            <a:r>
              <a:rPr lang="ko-KR" altLang="en-US" dirty="0" err="1" smtClean="0"/>
              <a:t>영상학적검사</a:t>
            </a:r>
            <a:r>
              <a:rPr lang="en-US" altLang="ko-KR" dirty="0" smtClean="0"/>
              <a:t>,</a:t>
            </a:r>
            <a:r>
              <a:rPr lang="ko-KR" altLang="en-US" dirty="0" smtClean="0"/>
              <a:t> 호르몬검사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혈액검사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요검사등</a:t>
            </a:r>
            <a:r>
              <a:rPr lang="ko-KR" altLang="en-US" dirty="0" smtClean="0"/>
              <a:t> 실시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정확한 진단에 따른 약물 처방과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차적 질환을 치료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주기적인 모니터링</a:t>
            </a:r>
            <a:endParaRPr lang="en-US" altLang="ko-KR" dirty="0" smtClean="0"/>
          </a:p>
          <a:p>
            <a:r>
              <a:rPr lang="ko-KR" altLang="en-US" dirty="0" smtClean="0"/>
              <a:t>보호자에게 교육이 필요함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" name="그림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61" y="4286232"/>
            <a:ext cx="2893239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응급질환 </a:t>
            </a:r>
            <a:r>
              <a:rPr lang="en-US" altLang="ko-KR" dirty="0" smtClean="0"/>
              <a:t>Type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3300" b="1" dirty="0" err="1" smtClean="0"/>
              <a:t>심맥관계</a:t>
            </a:r>
            <a:r>
              <a:rPr lang="ko-KR" altLang="en-US" sz="3300" b="1" dirty="0" smtClean="0"/>
              <a:t> 응급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호흡기 응급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외상에 의한 응급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환경 응급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응급 피부질환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응급 혈액질환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응급 위장질환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대사성과 </a:t>
            </a:r>
            <a:r>
              <a:rPr lang="ko-KR" altLang="en-US" sz="3300" b="1" dirty="0" err="1" smtClean="0"/>
              <a:t>내분비성</a:t>
            </a:r>
            <a:r>
              <a:rPr lang="ko-KR" altLang="en-US" sz="3300" b="1" dirty="0" smtClean="0"/>
              <a:t> 응급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비뇨생식기와 번식기 응급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신경과 눈의 응급</a:t>
            </a:r>
            <a:r>
              <a:rPr lang="en-US" altLang="ko-KR" sz="3300" b="1" dirty="0" smtClean="0"/>
              <a:t>.</a:t>
            </a:r>
          </a:p>
          <a:p>
            <a:r>
              <a:rPr lang="ko-KR" altLang="en-US" sz="3300" b="1" dirty="0" smtClean="0"/>
              <a:t>중독성 응급</a:t>
            </a:r>
            <a:r>
              <a:rPr lang="en-US" altLang="ko-KR" sz="3300" b="1" dirty="0" smtClean="0"/>
              <a:t>.</a:t>
            </a:r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IVF-d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714488"/>
            <a:ext cx="3709989" cy="26004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비뇨생식기와 번식기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비뇨생식기 질환은 노령동물에서 중성화 하지 않은 상태로 인한 자궁축농증</a:t>
            </a:r>
            <a:r>
              <a:rPr lang="en-US" altLang="ko-KR" dirty="0" smtClean="0"/>
              <a:t>,</a:t>
            </a:r>
            <a:r>
              <a:rPr lang="ko-KR" altLang="en-US" dirty="0" smtClean="0"/>
              <a:t>유선종양과 </a:t>
            </a:r>
            <a:r>
              <a:rPr lang="en-US" altLang="ko-KR" dirty="0" smtClean="0"/>
              <a:t>,</a:t>
            </a:r>
            <a:r>
              <a:rPr lang="ko-KR" altLang="en-US" dirty="0" smtClean="0"/>
              <a:t>결석</a:t>
            </a:r>
            <a:r>
              <a:rPr lang="en-US" altLang="ko-KR" dirty="0" smtClean="0"/>
              <a:t>,</a:t>
            </a:r>
            <a:r>
              <a:rPr lang="ko-KR" altLang="en-US" dirty="0" smtClean="0"/>
              <a:t>신부전</a:t>
            </a:r>
            <a:r>
              <a:rPr lang="en-US" altLang="ko-KR" dirty="0" smtClean="0"/>
              <a:t>.</a:t>
            </a:r>
            <a:r>
              <a:rPr lang="ko-KR" altLang="en-US" dirty="0" smtClean="0"/>
              <a:t>등 생명에 지장을 줄 수 있는 응급적 질환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" name="그림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18"/>
            <a:ext cx="3719564" cy="2786082"/>
          </a:xfrm>
          <a:prstGeom prst="rect">
            <a:avLst/>
          </a:prstGeom>
        </p:spPr>
      </p:pic>
      <p:pic>
        <p:nvPicPr>
          <p:cNvPr id="5" name="그림 4" descr="03CAJIJ1LYCANDS5Q9CARH5377CAVIJOXPCARSP8VKCAGH4ENTCA43M2ZSCA8ZMSJVCAWCU3XECA4NQBT3CAQTDWYZCAVHLAVTCABMUGIDCAO4KUXCCAPM12EQCA6VSJIACA6UK1W1CAMVZ96TCACZEF2TCAGO9UWDCALFKE49CAAPKUY4CAAPVEYLCAW2RJG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706" y="4071918"/>
            <a:ext cx="409629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 smtClean="0"/>
              <a:t>비뇨생식기와 번식기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난산</a:t>
            </a:r>
            <a:r>
              <a:rPr lang="en-US" altLang="ko-KR" dirty="0" smtClean="0"/>
              <a:t>: </a:t>
            </a:r>
            <a:r>
              <a:rPr lang="ko-KR" altLang="en-US" dirty="0" smtClean="0"/>
              <a:t>태아 분만 시간이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시간 이상 지체 </a:t>
            </a:r>
            <a:r>
              <a:rPr lang="ko-KR" altLang="en-US" dirty="0" err="1" smtClean="0"/>
              <a:t>될때</a:t>
            </a:r>
            <a:r>
              <a:rPr lang="ko-KR" altLang="en-US" dirty="0" smtClean="0"/>
              <a:t> 즉각적인 조치가 필요함</a:t>
            </a:r>
            <a:r>
              <a:rPr lang="en-US" altLang="ko-KR" dirty="0" smtClean="0"/>
              <a:t>.(</a:t>
            </a:r>
            <a:r>
              <a:rPr lang="ko-KR" altLang="en-US" dirty="0" smtClean="0"/>
              <a:t>제왕절개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신생아 폐사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유방염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자궁축농증</a:t>
            </a:r>
            <a:r>
              <a:rPr lang="en-US" altLang="ko-KR" dirty="0" smtClean="0"/>
              <a:t>:</a:t>
            </a:r>
            <a:r>
              <a:rPr lang="ko-KR" altLang="en-US" dirty="0" smtClean="0"/>
              <a:t>가장 흔하며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파열 시 복막염 유발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자궁탈줄</a:t>
            </a:r>
            <a:r>
              <a:rPr lang="en-US" altLang="ko-KR" dirty="0" smtClean="0"/>
              <a:t>,</a:t>
            </a:r>
            <a:r>
              <a:rPr lang="ko-KR" altLang="en-US" dirty="0" smtClean="0"/>
              <a:t>질탈</a:t>
            </a:r>
            <a:endParaRPr lang="en-US" altLang="ko-KR" dirty="0" smtClean="0"/>
          </a:p>
          <a:p>
            <a:r>
              <a:rPr lang="ko-KR" altLang="en-US" dirty="0" err="1" smtClean="0"/>
              <a:t>감돈포경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급성전립샘질환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혈뇨와 </a:t>
            </a:r>
            <a:r>
              <a:rPr lang="ko-KR" altLang="en-US" dirty="0" err="1" smtClean="0"/>
              <a:t>혈색소뇨증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고양이 </a:t>
            </a:r>
            <a:r>
              <a:rPr lang="ko-KR" altLang="en-US" dirty="0" err="1" smtClean="0"/>
              <a:t>하부요로계</a:t>
            </a:r>
            <a:r>
              <a:rPr lang="ko-KR" altLang="en-US" dirty="0" smtClean="0"/>
              <a:t> 폐색질환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응급</a:t>
            </a:r>
            <a:r>
              <a:rPr lang="en-US" altLang="ko-KR" dirty="0" smtClean="0"/>
              <a:t>!!</a:t>
            </a:r>
          </a:p>
          <a:p>
            <a:r>
              <a:rPr lang="ko-KR" altLang="en-US" dirty="0" err="1" smtClean="0"/>
              <a:t>요결석증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신장결석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방광결석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급성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만성 신부전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Y1CANPF86CCAOV26MGCAY1JVC3CAYYUE4MCA24CBYLCAMDBUZHCAL167X3CA7OPZQMCAGPOT4RCA2POI8LCA0AAN9YCAPPKF68CAY2OSTXCA92QXJTCA1JPAHKCARRYZ5OCA277TOVCAT5CPEHCA6M1I3MCAVS11EFCAM1FTL1CAXCHQHVCAV0U0EGCANHEX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0"/>
            <a:ext cx="2466975" cy="1847850"/>
          </a:xfrm>
          <a:prstGeom prst="rect">
            <a:avLst/>
          </a:prstGeom>
        </p:spPr>
      </p:pic>
      <p:pic>
        <p:nvPicPr>
          <p:cNvPr id="5" name="그림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34" y="4714860"/>
            <a:ext cx="3220566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비뇨생식기와 번식기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진단에 따라 내과적</a:t>
            </a:r>
            <a:r>
              <a:rPr lang="en-US" altLang="ko-KR" dirty="0" smtClean="0"/>
              <a:t>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외과적 치료가 필요하며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자궁축농증은 외과적으로 적출해야 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내과적 치료는 하지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정확한 진단을 통해 예후에 대한 판단과 즉각적인 처치와 입원이 필요함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신경과 눈의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신경계 응급</a:t>
            </a:r>
            <a:r>
              <a:rPr lang="en-US" altLang="ko-KR" dirty="0" smtClean="0"/>
              <a:t>:</a:t>
            </a:r>
            <a:r>
              <a:rPr lang="ko-KR" altLang="en-US" dirty="0" smtClean="0"/>
              <a:t> 주로 발작성 질환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의식 소실</a:t>
            </a:r>
            <a:r>
              <a:rPr lang="en-US" altLang="ko-KR" dirty="0" smtClean="0"/>
              <a:t>,</a:t>
            </a:r>
            <a:r>
              <a:rPr lang="ko-KR" altLang="en-US" dirty="0" smtClean="0"/>
              <a:t>혼수 상태</a:t>
            </a:r>
            <a:r>
              <a:rPr lang="en-US" altLang="ko-KR" dirty="0" smtClean="0"/>
              <a:t>.</a:t>
            </a:r>
            <a:r>
              <a:rPr lang="ko-KR" altLang="en-US" dirty="0" err="1" smtClean="0"/>
              <a:t>후지마비</a:t>
            </a:r>
            <a:r>
              <a:rPr lang="ko-KR" altLang="en-US" dirty="0" smtClean="0"/>
              <a:t> 등 집에서 </a:t>
            </a:r>
            <a:r>
              <a:rPr lang="ko-KR" altLang="en-US" dirty="0" err="1" smtClean="0"/>
              <a:t>케어하지</a:t>
            </a:r>
            <a:r>
              <a:rPr lang="ko-KR" altLang="en-US" dirty="0" smtClean="0"/>
              <a:t> 못하는 상태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눈의 응급</a:t>
            </a:r>
            <a:r>
              <a:rPr lang="en-US" altLang="ko-KR" dirty="0" smtClean="0"/>
              <a:t>:</a:t>
            </a:r>
            <a:r>
              <a:rPr lang="ko-KR" altLang="en-US" dirty="0" smtClean="0"/>
              <a:t>안구탈출</a:t>
            </a:r>
            <a:r>
              <a:rPr lang="en-US" altLang="ko-KR" dirty="0" smtClean="0"/>
              <a:t>,</a:t>
            </a:r>
            <a:r>
              <a:rPr lang="ko-KR" altLang="en-US" dirty="0" smtClean="0"/>
              <a:t>녹내장 등 시력에 연관되어 급성적으로 손상</a:t>
            </a:r>
            <a:endParaRPr lang="ko-KR" altLang="en-US" dirty="0"/>
          </a:p>
        </p:txBody>
      </p:sp>
      <p:pic>
        <p:nvPicPr>
          <p:cNvPr id="4" name="그림 3" descr="KMCAE13VGHCAQHFXWWCACEDV1TCAU5ERSTCA9UILZHCAWSSCERCA34ZKUOCAXKC270CA9EIE7JCAVF14WFCA2GOMOXCA4CILMYCA8IQXYPCA870GCCCAWSA3AFCALZLN0WCAH0EZAJCAP1S3J8CARF3Z2ICAXFQ3S1CASTFE6YCAD1PMF7CAN0QIHWCAOF69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0493"/>
            <a:ext cx="2500298" cy="2287507"/>
          </a:xfrm>
          <a:prstGeom prst="rect">
            <a:avLst/>
          </a:prstGeom>
        </p:spPr>
      </p:pic>
      <p:pic>
        <p:nvPicPr>
          <p:cNvPr id="5" name="그림 4" descr="HDCAPXSLS5CA81XCI9CAU1PK8OCAS86FGZCARL40USCAI123TXCA8AZ01TCAZR4ACLCAHM4S74CALBDQ27CAGDAXQ4CAMGJOUTCA7JJK5YCAJUX30MCAEORQYSCAU1A8C0CA9YX4OECAMNNM5RCA74ZIL0CAJMI29NCAW3NJEICA5JWMGXCAXN21KRCA3MV2K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714860"/>
            <a:ext cx="3827036" cy="2143140"/>
          </a:xfrm>
          <a:prstGeom prst="rect">
            <a:avLst/>
          </a:prstGeom>
        </p:spPr>
      </p:pic>
      <p:pic>
        <p:nvPicPr>
          <p:cNvPr id="6" name="그림 5" descr="ophthalmology-10761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214818"/>
            <a:ext cx="2357454" cy="264034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 smtClean="0"/>
              <a:t>신경계 </a:t>
            </a:r>
            <a:r>
              <a:rPr lang="ko-KR" altLang="en-US" sz="4000" b="1" dirty="0" smtClean="0"/>
              <a:t>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대뇌</a:t>
            </a:r>
            <a:r>
              <a:rPr lang="en-US" altLang="ko-KR" dirty="0" smtClean="0"/>
              <a:t>,</a:t>
            </a:r>
            <a:r>
              <a:rPr lang="ko-KR" altLang="en-US" dirty="0" smtClean="0"/>
              <a:t>소뇌질환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발작성 질환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혼수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혼미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흉요추</a:t>
            </a:r>
            <a:r>
              <a:rPr lang="ko-KR" altLang="en-US" dirty="0" smtClean="0"/>
              <a:t> 디스크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경추</a:t>
            </a:r>
            <a:r>
              <a:rPr lang="ko-KR" altLang="en-US" dirty="0" smtClean="0"/>
              <a:t> 탈구 </a:t>
            </a:r>
            <a:r>
              <a:rPr lang="en-US" altLang="ko-KR" dirty="0" smtClean="0"/>
              <a:t>AAI.</a:t>
            </a:r>
          </a:p>
          <a:p>
            <a:r>
              <a:rPr lang="ko-KR" altLang="en-US" dirty="0" smtClean="0"/>
              <a:t>전신 마비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후지마비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WDCA1K3B1TCANN0RJGCAE14P8JCA2ZA6C0CA1OMBOFCA3YR8ZZCATDHEXJCAC7FN70CATG3RFCCA2KD406CAYUIGOQCA511DPMCAZ3RW08CAYCLFXACA55SWWVCAL2BMGLCAJI35FGCAV8IQTICAPORJ3OCAFWHCVWCAM9U3QECA0GP2JCCANJ1970CA178Q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57166"/>
            <a:ext cx="2667000" cy="1600200"/>
          </a:xfrm>
          <a:prstGeom prst="rect">
            <a:avLst/>
          </a:prstGeom>
        </p:spPr>
      </p:pic>
      <p:pic>
        <p:nvPicPr>
          <p:cNvPr id="5" name="그림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428868"/>
            <a:ext cx="2714612" cy="2126802"/>
          </a:xfrm>
          <a:prstGeom prst="rect">
            <a:avLst/>
          </a:prstGeom>
        </p:spPr>
      </p:pic>
      <p:pic>
        <p:nvPicPr>
          <p:cNvPr id="6" name="그림 5" descr="MDCA4UVKH6CA4GIQBXCAC35H70CA5NZ3OLCA2MVIP4CAQDSPPDCAYGHIEGCA5DRYYACAC9YJGSCA8MD7QGCALCMZ33CASMSUX4CAKQFJRRCABKAXWGCA7UBZZECAQK4BYVCAP41MI9CAW1Q05YCAOCX4W3CAB2HDILCAHYC0OICAIDR3WTCA0YS4AFCA1RNZK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171" y="4786298"/>
            <a:ext cx="2765829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눈의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안구탈출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급성 녹내장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심한 각막 궤양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각막 이물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전방 출혈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급작</a:t>
            </a:r>
            <a:r>
              <a:rPr lang="ko-KR" altLang="en-US" dirty="0" smtClean="0"/>
              <a:t> 실명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NLCARF52JUCAZIH1GJCAKE2Y2ECA0RMZZTCAQSJ1XYCAVE8195CAZ4K2SICA0CU975CAP0XJ79CA99RXMJCATGF58UCA7UCXIBCAC61QG6CAZFUOPHCAP01CN4CA1DCLIVCA22H6U1CAJ6C15FCAO1MB0HCA13ZJ22CAMMMPDNCA9WHN0KCAIEQNBHCA8K1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0"/>
            <a:ext cx="2476500" cy="1847850"/>
          </a:xfrm>
          <a:prstGeom prst="rect">
            <a:avLst/>
          </a:prstGeom>
        </p:spPr>
      </p:pic>
      <p:pic>
        <p:nvPicPr>
          <p:cNvPr id="5" name="그림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857364"/>
            <a:ext cx="2571736" cy="2206613"/>
          </a:xfrm>
          <a:prstGeom prst="rect">
            <a:avLst/>
          </a:prstGeom>
        </p:spPr>
      </p:pic>
      <p:pic>
        <p:nvPicPr>
          <p:cNvPr id="6" name="그림 5" descr="MECACJHJ4GCA2X0GALCAVH3G2YCA93SBYSCALS4RVCCAW5JHO4CATIBI71CAHT47EFCA2XW8RLCAPTCSEMCATX9L6LCAKVXQU9CAQQBP0CCAXKGL0LCABN7GDWCAXHR96ICA6L2JDVCAFUS2IWCAUYBALTCAFE4GJRCAU8L1X2CA7M9HBGCADCBQX6CA1OER7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071942"/>
            <a:ext cx="2605925" cy="2786058"/>
          </a:xfrm>
          <a:prstGeom prst="rect">
            <a:avLst/>
          </a:prstGeom>
        </p:spPr>
      </p:pic>
      <p:pic>
        <p:nvPicPr>
          <p:cNvPr id="7" name="그림 6" descr="2YCA00WG4GCAHFP0Z2CA8A4SMTCAXK8NNRCAYEY3ZUCAQF79TSCA7D8C5PCAQTU9QJCAWKFOVHCAO03HK8CAO8OCMGCA6BS2PDCAZFH96ICAUXU45VCAM4FT6ECAXF7121CAB2KRSOCA0N0PZXCAP1XGEFCAF2CRPKCA780TS1CASM2YEICA48M4L3CAZ6T1H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0"/>
            <a:ext cx="276225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 smtClean="0"/>
              <a:t>신경과 눈의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임상증상 발생 될 때 최대한 빨리 내원하여 처치를 받는 것이 중요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안구탈출등</a:t>
            </a:r>
            <a:r>
              <a:rPr lang="ko-KR" altLang="en-US" dirty="0" smtClean="0"/>
              <a:t> 즉각적인 처치를 하지 않으면 시력 소실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후지마비등</a:t>
            </a:r>
            <a:r>
              <a:rPr lang="ko-KR" altLang="en-US" dirty="0" smtClean="0"/>
              <a:t> 내과적 약물이 신속히 치료해야 예후가 좋음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중독성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흔히 집에서 사람 먹는 음식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초콜릿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포도씨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자이리톨</a:t>
            </a:r>
            <a:r>
              <a:rPr lang="ko-KR" altLang="en-US" dirty="0" smtClean="0"/>
              <a:t> 껌 등</a:t>
            </a:r>
            <a:r>
              <a:rPr lang="en-US" altLang="ko-KR" dirty="0" smtClean="0"/>
              <a:t>) </a:t>
            </a:r>
            <a:r>
              <a:rPr lang="ko-KR" altLang="en-US" dirty="0" smtClean="0"/>
              <a:t>동물에게 대사되지 않고 독성으로 남아 질환을 야기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중독 </a:t>
            </a:r>
            <a:r>
              <a:rPr lang="ko-KR" altLang="en-US" dirty="0" err="1" smtClean="0"/>
              <a:t>역치가</a:t>
            </a:r>
            <a:r>
              <a:rPr lang="ko-KR" altLang="en-US" dirty="0" smtClean="0"/>
              <a:t> 높을 수록 폐사가능성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사람 먹는 약물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타이레놀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수면제 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 smtClean="0"/>
              <a:t>중독성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ko-KR" dirty="0" smtClean="0"/>
              <a:t>Acetaminophen </a:t>
            </a:r>
            <a:r>
              <a:rPr lang="ko-KR" altLang="en-US" dirty="0" smtClean="0"/>
              <a:t>중독</a:t>
            </a:r>
            <a:endParaRPr lang="en-US" altLang="ko-KR" dirty="0" smtClean="0"/>
          </a:p>
          <a:p>
            <a:r>
              <a:rPr lang="en-US" altLang="ko-KR" dirty="0" err="1" smtClean="0"/>
              <a:t>Amitraz</a:t>
            </a:r>
            <a:r>
              <a:rPr lang="en-US" altLang="ko-KR" dirty="0" smtClean="0"/>
              <a:t> </a:t>
            </a:r>
            <a:r>
              <a:rPr lang="ko-KR" altLang="en-US" dirty="0" smtClean="0"/>
              <a:t>중독</a:t>
            </a:r>
            <a:endParaRPr lang="en-US" altLang="ko-KR" dirty="0" smtClean="0"/>
          </a:p>
          <a:p>
            <a:r>
              <a:rPr lang="ko-KR" altLang="en-US" dirty="0" err="1" smtClean="0"/>
              <a:t>항응고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살서제</a:t>
            </a:r>
            <a:r>
              <a:rPr lang="ko-KR" altLang="en-US" dirty="0" smtClean="0"/>
              <a:t> 중독</a:t>
            </a:r>
            <a:endParaRPr lang="en-US" altLang="ko-KR" dirty="0" smtClean="0"/>
          </a:p>
          <a:p>
            <a:r>
              <a:rPr lang="ko-KR" altLang="en-US" dirty="0" smtClean="0"/>
              <a:t>비소중독</a:t>
            </a:r>
            <a:endParaRPr lang="en-US" altLang="ko-KR" dirty="0" smtClean="0"/>
          </a:p>
          <a:p>
            <a:r>
              <a:rPr lang="ko-KR" altLang="en-US" dirty="0" smtClean="0"/>
              <a:t>아스피린 중독</a:t>
            </a:r>
            <a:endParaRPr lang="en-US" altLang="ko-KR" dirty="0" smtClean="0"/>
          </a:p>
          <a:p>
            <a:r>
              <a:rPr lang="ko-KR" altLang="en-US" dirty="0" smtClean="0"/>
              <a:t>초콜릿 중독</a:t>
            </a:r>
            <a:endParaRPr lang="en-US" altLang="ko-KR" dirty="0" smtClean="0"/>
          </a:p>
          <a:p>
            <a:r>
              <a:rPr lang="ko-KR" altLang="en-US" dirty="0" smtClean="0"/>
              <a:t>식물 중독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독버섯등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부동액 중독</a:t>
            </a:r>
            <a:endParaRPr lang="en-US" altLang="ko-KR" dirty="0" smtClean="0"/>
          </a:p>
          <a:p>
            <a:r>
              <a:rPr lang="ko-KR" altLang="en-US" dirty="0" err="1" smtClean="0"/>
              <a:t>포도씨</a:t>
            </a:r>
            <a:r>
              <a:rPr lang="ko-KR" altLang="en-US" dirty="0" smtClean="0"/>
              <a:t> 중독</a:t>
            </a:r>
            <a:endParaRPr lang="en-US" altLang="ko-KR" dirty="0" smtClean="0"/>
          </a:p>
          <a:p>
            <a:r>
              <a:rPr lang="ko-KR" altLang="en-US" dirty="0" smtClean="0"/>
              <a:t>쓰레기 중독</a:t>
            </a:r>
            <a:endParaRPr lang="en-US" altLang="ko-KR" dirty="0" smtClean="0"/>
          </a:p>
          <a:p>
            <a:r>
              <a:rPr lang="ko-KR" altLang="en-US" dirty="0" smtClean="0"/>
              <a:t>허브 중독</a:t>
            </a:r>
            <a:endParaRPr lang="en-US" altLang="ko-KR" dirty="0" smtClean="0"/>
          </a:p>
          <a:p>
            <a:r>
              <a:rPr lang="ko-KR" altLang="en-US" dirty="0" smtClean="0"/>
              <a:t>집안 청소 세제 중독</a:t>
            </a:r>
            <a:endParaRPr lang="en-US" altLang="ko-KR" dirty="0" smtClean="0"/>
          </a:p>
          <a:p>
            <a:r>
              <a:rPr lang="ko-KR" altLang="en-US" dirty="0" err="1" smtClean="0"/>
              <a:t>이버멕틴</a:t>
            </a:r>
            <a:r>
              <a:rPr lang="ko-KR" altLang="en-US" dirty="0" smtClean="0"/>
              <a:t> 중독</a:t>
            </a:r>
            <a:endParaRPr lang="en-US" altLang="ko-KR" dirty="0" smtClean="0"/>
          </a:p>
          <a:p>
            <a:r>
              <a:rPr lang="ko-KR" altLang="en-US" dirty="0" smtClean="0"/>
              <a:t>납 중독</a:t>
            </a:r>
            <a:endParaRPr lang="en-US" altLang="ko-KR" dirty="0" smtClean="0"/>
          </a:p>
          <a:p>
            <a:r>
              <a:rPr lang="ko-KR" altLang="en-US" dirty="0" err="1" smtClean="0"/>
              <a:t>메트알데하이드</a:t>
            </a:r>
            <a:r>
              <a:rPr lang="ko-KR" altLang="en-US" dirty="0" smtClean="0"/>
              <a:t> 중독</a:t>
            </a:r>
            <a:endParaRPr lang="en-US" altLang="ko-KR" dirty="0" smtClean="0"/>
          </a:p>
          <a:p>
            <a:r>
              <a:rPr lang="ko-KR" altLang="en-US" dirty="0" smtClean="0"/>
              <a:t>기타 중독</a:t>
            </a:r>
            <a:r>
              <a:rPr lang="en-US" altLang="ko-KR" dirty="0" smtClean="0"/>
              <a:t>….</a:t>
            </a:r>
            <a:endParaRPr lang="ko-KR" altLang="en-US" dirty="0"/>
          </a:p>
        </p:txBody>
      </p:sp>
      <p:pic>
        <p:nvPicPr>
          <p:cNvPr id="4" name="그림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238" y="142852"/>
            <a:ext cx="2504762" cy="1828572"/>
          </a:xfrm>
          <a:prstGeom prst="rect">
            <a:avLst/>
          </a:prstGeom>
        </p:spPr>
      </p:pic>
      <p:pic>
        <p:nvPicPr>
          <p:cNvPr id="5" name="그림 4" descr="56CA55EKNGCARMD11VCAI8427OCAOBL2VICARTDZFMCA9AI7HUCAPJYP3UCA9TRE9HCAH7XD6JCA5K5U25CA4FIOM2CANYHMCBCAU7DPROCAK1LFC8CAAO3H6XCAMNAP2FCAXSE03ZCA47SFGHCAHOZ93MCA5TYLI7CA12MFUMCASONRG6CAXR6ZQCCA5TW7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428868"/>
            <a:ext cx="2571736" cy="2059438"/>
          </a:xfrm>
          <a:prstGeom prst="rect">
            <a:avLst/>
          </a:prstGeom>
        </p:spPr>
      </p:pic>
      <p:pic>
        <p:nvPicPr>
          <p:cNvPr id="6" name="그림 5" descr="2MCANSFNV9CAW4018LCA3N2U2XCASPHGFPCAYYR204CA1BMSAUCA3LV3W8CANHKGIMCALCUOCOCASGUD1YCAXLX2D1CADIC8ABCAQ8Y7YACARDZ04TCAIRY9FACASCJL2OCA9OLGE4CAV30JLHCAQXZZ1WCAEN6W2VCAUW1MI3CAOJEJDYCA3TWS4YCAJ5L3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843136"/>
            <a:ext cx="2571736" cy="2014864"/>
          </a:xfrm>
          <a:prstGeom prst="rect">
            <a:avLst/>
          </a:prstGeom>
        </p:spPr>
      </p:pic>
      <p:pic>
        <p:nvPicPr>
          <p:cNvPr id="7" name="그림 6" descr="6BCATGU803CAMGEJWLCAWXF09HCAB7L6N8CA459YL3CALQF0XBCAOJ8PSECAEQA0J1CAH0LU8JCABZJTYRCAZWU4F1CAVN5CSMCAUVDR4LCAO9J5XVCANOODPECA7JWU04CASBD11DCARI7Y72CA0W0UX0CAEKVTDQCAN6ACMOCAEDZMOQCAQYYE9MCAMNR7U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428604"/>
            <a:ext cx="2286000" cy="1524000"/>
          </a:xfrm>
          <a:prstGeom prst="rect">
            <a:avLst/>
          </a:prstGeom>
        </p:spPr>
      </p:pic>
      <p:pic>
        <p:nvPicPr>
          <p:cNvPr id="8" name="그림 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2428868"/>
            <a:ext cx="2457143" cy="1857143"/>
          </a:xfrm>
          <a:prstGeom prst="rect">
            <a:avLst/>
          </a:prstGeom>
        </p:spPr>
      </p:pic>
      <p:pic>
        <p:nvPicPr>
          <p:cNvPr id="9" name="그림 8" descr="untitled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4572008"/>
            <a:ext cx="2285714" cy="175238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b="1" dirty="0" smtClean="0"/>
              <a:t>중독성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중독성 응급은 섭취 후 빠른 시간 내 병원에 도착하여 </a:t>
            </a:r>
            <a:r>
              <a:rPr lang="ko-KR" altLang="en-US" dirty="0" err="1" smtClean="0"/>
              <a:t>위세척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최토제</a:t>
            </a:r>
            <a:r>
              <a:rPr lang="ko-KR" altLang="en-US" dirty="0" smtClean="0"/>
              <a:t> 처치 등을 하여 중독량을 감소 시켜야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공격적인 수액처치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내과적 약물처치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예후는 중독량에 비례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XACA4EIOAZCANMAJZ1CA001PMCCA6MEJE8CAOYFI0LCA4UIWQ9CALS4MFHCA23UW8ACA6MGAN2CA98P1MSCAYXHIX4CA4Y3NIFCAPTZU5TCA4NYUSNCAN6SQ3BCANWF9QVCAX412V3CAQ37JG0CAC5WYQQCAJEX7NPCAQVOZ49CASYS3W7CAXDTG4LCATPWLJ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286124"/>
            <a:ext cx="4201960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응급내원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가장 기초적인 </a:t>
            </a:r>
            <a:r>
              <a:rPr lang="en-US" altLang="ko-KR" dirty="0" smtClean="0"/>
              <a:t>Viral Sign Check!!</a:t>
            </a:r>
          </a:p>
          <a:p>
            <a:r>
              <a:rPr lang="ko-KR" altLang="en-US" dirty="0" smtClean="0"/>
              <a:t>의식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심박수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호흡수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체온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혈압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 descr="emergency-c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5" y="2643182"/>
            <a:ext cx="5250693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응급 상황 </a:t>
            </a:r>
            <a:r>
              <a:rPr lang="ko-KR" altLang="en-US" dirty="0" err="1" smtClean="0"/>
              <a:t>내원</a:t>
            </a:r>
            <a:r>
              <a:rPr lang="en-US" altLang="ko-KR" dirty="0" smtClean="0"/>
              <a:t>–</a:t>
            </a:r>
            <a:r>
              <a:rPr lang="en-US" altLang="ko-KR" sz="4000" dirty="0" smtClean="0"/>
              <a:t>A CRASH PLAN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2800" dirty="0" smtClean="0"/>
              <a:t>A(Airway):</a:t>
            </a:r>
            <a:r>
              <a:rPr lang="ko-KR" altLang="en-US" sz="2800" dirty="0" smtClean="0"/>
              <a:t>기도 확보 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C(cardiovascular):</a:t>
            </a:r>
            <a:r>
              <a:rPr lang="ko-KR" altLang="en-US" sz="2800" dirty="0" smtClean="0"/>
              <a:t>심장 청진</a:t>
            </a:r>
            <a:r>
              <a:rPr lang="en-US" altLang="ko-KR" sz="2800" dirty="0" smtClean="0"/>
              <a:t>,</a:t>
            </a:r>
            <a:r>
              <a:rPr lang="ko-KR" altLang="en-US" sz="2800" dirty="0" err="1" smtClean="0"/>
              <a:t>심박수</a:t>
            </a:r>
            <a:r>
              <a:rPr lang="ko-KR" altLang="en-US" sz="2800" dirty="0" smtClean="0"/>
              <a:t> 기록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R(Respiratory):</a:t>
            </a:r>
            <a:r>
              <a:rPr lang="ko-KR" altLang="en-US" sz="2800" dirty="0" smtClean="0"/>
              <a:t>호흡관찰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호흡수 체크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A(Abdomen):</a:t>
            </a:r>
            <a:r>
              <a:rPr lang="ko-KR" altLang="en-US" sz="2800" dirty="0" smtClean="0"/>
              <a:t>복부관찰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피</a:t>
            </a:r>
            <a:r>
              <a:rPr lang="ko-KR" altLang="en-US" sz="2800" dirty="0" err="1" smtClean="0"/>
              <a:t>멍</a:t>
            </a:r>
            <a:r>
              <a:rPr lang="en-US" altLang="ko-KR" sz="2800" dirty="0" smtClean="0"/>
              <a:t>,</a:t>
            </a:r>
            <a:r>
              <a:rPr lang="ko-KR" altLang="en-US" sz="2800" dirty="0" err="1" smtClean="0"/>
              <a:t>허니아</a:t>
            </a:r>
            <a:r>
              <a:rPr lang="en-US" altLang="ko-KR" sz="2800" dirty="0" smtClean="0"/>
              <a:t>.</a:t>
            </a:r>
            <a:r>
              <a:rPr lang="ko-KR" altLang="en-US" sz="2800" dirty="0" err="1" smtClean="0"/>
              <a:t>천공등</a:t>
            </a:r>
            <a:r>
              <a:rPr lang="en-US" altLang="ko-KR" sz="2800" dirty="0" smtClean="0"/>
              <a:t>)</a:t>
            </a:r>
          </a:p>
          <a:p>
            <a:r>
              <a:rPr lang="en-US" altLang="ko-KR" sz="2800" dirty="0" smtClean="0"/>
              <a:t>S(Spine):1</a:t>
            </a:r>
            <a:r>
              <a:rPr lang="ko-KR" altLang="en-US" sz="2800" dirty="0" smtClean="0"/>
              <a:t>번 </a:t>
            </a:r>
            <a:r>
              <a:rPr lang="ko-KR" altLang="en-US" sz="2800" dirty="0" err="1" smtClean="0"/>
              <a:t>경추부터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미추까지</a:t>
            </a:r>
            <a:r>
              <a:rPr lang="ko-KR" altLang="en-US" sz="2800" dirty="0" smtClean="0"/>
              <a:t> 체크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H(Head):</a:t>
            </a:r>
            <a:r>
              <a:rPr lang="ko-KR" altLang="en-US" sz="2800" dirty="0" smtClean="0"/>
              <a:t>눈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코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입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귀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혀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치아 두부 신경계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P(Pelvis):</a:t>
            </a:r>
            <a:r>
              <a:rPr lang="ko-KR" altLang="en-US" sz="2800" dirty="0" err="1" smtClean="0"/>
              <a:t>회음부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항문주위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직장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외음부 생식기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L(Limbs): </a:t>
            </a:r>
            <a:r>
              <a:rPr lang="ko-KR" altLang="en-US" sz="2800" dirty="0" smtClean="0"/>
              <a:t>앞다리와 뒷다리 골격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근육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뼈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관절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A(Arteries):</a:t>
            </a:r>
            <a:r>
              <a:rPr lang="ko-KR" altLang="en-US" sz="2800" dirty="0" smtClean="0"/>
              <a:t>양쪽 팔과 대퇴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경골 등 맥박 관찰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N(nerves):</a:t>
            </a:r>
            <a:r>
              <a:rPr lang="ko-KR" altLang="en-US" sz="2800" dirty="0" smtClean="0"/>
              <a:t>사지말단과 꼬리 운동신경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감각신경</a:t>
            </a:r>
            <a:r>
              <a:rPr lang="en-US" altLang="ko-KR" sz="2800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심맥관계</a:t>
            </a:r>
            <a:r>
              <a:rPr lang="ko-KR" altLang="en-US" dirty="0" smtClean="0"/>
              <a:t> 응급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생명과 밀접한 관계인 심장질환은 즉각적인 조치가 필요함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대부분 만성 심장질환을 가지고 있는 상태에서 응급이 발생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조기 건강검진과 보호자에게 교육이 필요함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심맥관계</a:t>
            </a:r>
            <a:r>
              <a:rPr lang="ko-KR" altLang="en-US" dirty="0" smtClean="0"/>
              <a:t> </a:t>
            </a:r>
            <a:r>
              <a:rPr lang="ko-KR" altLang="en-US" dirty="0" smtClean="0"/>
              <a:t>응급</a:t>
            </a:r>
            <a:r>
              <a:rPr lang="en-US" altLang="ko-KR" dirty="0" smtClean="0"/>
              <a:t>-A B C D 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(Airway):</a:t>
            </a:r>
            <a:r>
              <a:rPr lang="ko-KR" altLang="en-US" dirty="0" smtClean="0"/>
              <a:t>기도 확보가 가장 중요함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B(breathing):100% </a:t>
            </a:r>
            <a:r>
              <a:rPr lang="ko-KR" altLang="en-US" dirty="0" smtClean="0"/>
              <a:t>산소공급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C(Cardiac Massage):CPR</a:t>
            </a:r>
          </a:p>
          <a:p>
            <a:r>
              <a:rPr lang="en-US" altLang="ko-KR" dirty="0" smtClean="0"/>
              <a:t>D(Drug Therapy):</a:t>
            </a:r>
            <a:r>
              <a:rPr lang="ko-KR" altLang="en-US" dirty="0" smtClean="0"/>
              <a:t>정맥 </a:t>
            </a:r>
            <a:r>
              <a:rPr lang="ko-KR" altLang="en-US" dirty="0" err="1" smtClean="0"/>
              <a:t>카테터</a:t>
            </a:r>
            <a:r>
              <a:rPr lang="ko-KR" altLang="en-US" dirty="0" smtClean="0"/>
              <a:t> 장착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수액처치</a:t>
            </a:r>
            <a:r>
              <a:rPr lang="en-US" altLang="ko-KR" dirty="0" smtClean="0"/>
              <a:t>,</a:t>
            </a:r>
            <a:r>
              <a:rPr lang="ko-KR" altLang="en-US" dirty="0" smtClean="0"/>
              <a:t>약물 주입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E(Evaluate Status):ECG </a:t>
            </a:r>
            <a:r>
              <a:rPr lang="ko-KR" altLang="en-US" dirty="0" smtClean="0"/>
              <a:t>검사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 (Airway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Macintosh_Blad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3429000" cy="4572000"/>
          </a:xfrm>
        </p:spPr>
      </p:pic>
      <p:pic>
        <p:nvPicPr>
          <p:cNvPr id="5" name="그림 4" descr="PointShoul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357298"/>
            <a:ext cx="3267075" cy="2924175"/>
          </a:xfrm>
          <a:prstGeom prst="rect">
            <a:avLst/>
          </a:prstGeom>
        </p:spPr>
      </p:pic>
      <p:pic>
        <p:nvPicPr>
          <p:cNvPr id="6" name="그림 5" descr="5_the_position_of_the_head_and_laryngoscopefor_intubation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286256"/>
            <a:ext cx="3286148" cy="2005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6578" y="142873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응급 처치 중 가장 중요</a:t>
            </a:r>
            <a:r>
              <a:rPr lang="en-US" altLang="ko-KR" dirty="0" smtClean="0"/>
              <a:t>!!!!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607220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후두경</a:t>
            </a:r>
            <a:endParaRPr lang="en-US" altLang="ko-KR" dirty="0" smtClean="0"/>
          </a:p>
          <a:p>
            <a:r>
              <a:rPr lang="en-US" altLang="ko-KR" dirty="0" err="1" smtClean="0"/>
              <a:t>Larynscope</a:t>
            </a:r>
            <a:endParaRPr lang="ko-KR" altLang="en-US" dirty="0"/>
          </a:p>
        </p:txBody>
      </p:sp>
      <p:sp>
        <p:nvSpPr>
          <p:cNvPr id="9" name="아래쪽 화살표 8"/>
          <p:cNvSpPr/>
          <p:nvPr/>
        </p:nvSpPr>
        <p:spPr>
          <a:xfrm>
            <a:off x="4214810" y="1142984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열정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열정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열정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284</TotalTime>
  <Words>1758</Words>
  <Application>Microsoft Office PowerPoint</Application>
  <PresentationFormat>화면 슬라이드 쇼(4:3)</PresentationFormat>
  <Paragraphs>293</Paragraphs>
  <Slides>49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0" baseType="lpstr">
      <vt:lpstr>열정</vt:lpstr>
      <vt:lpstr>24시 청담우리동물병원 Emergency 응급질환</vt:lpstr>
      <vt:lpstr>What is Emergency??</vt:lpstr>
      <vt:lpstr>Emergency in Hospital Staff</vt:lpstr>
      <vt:lpstr>응급질환 Type</vt:lpstr>
      <vt:lpstr>응급내원</vt:lpstr>
      <vt:lpstr>응급 상황 내원–A CRASH PLAN</vt:lpstr>
      <vt:lpstr>심맥관계 응급</vt:lpstr>
      <vt:lpstr>심맥관계 응급-A B C D E </vt:lpstr>
      <vt:lpstr>A (Airway)</vt:lpstr>
      <vt:lpstr>A (Airway)</vt:lpstr>
      <vt:lpstr>B(breathing)</vt:lpstr>
      <vt:lpstr>C(Cardiac Massage)</vt:lpstr>
      <vt:lpstr>C(Cardiac Massage)</vt:lpstr>
      <vt:lpstr>D(Drug Therapy):</vt:lpstr>
      <vt:lpstr>E(Evaluate Status):</vt:lpstr>
      <vt:lpstr>심맥관계 응급</vt:lpstr>
      <vt:lpstr>호흡기 응급</vt:lpstr>
      <vt:lpstr>청진!!</vt:lpstr>
      <vt:lpstr>감별진단</vt:lpstr>
      <vt:lpstr>응급처치</vt:lpstr>
      <vt:lpstr> 외상에 의한 응급 </vt:lpstr>
      <vt:lpstr>외상 응급 내원</vt:lpstr>
      <vt:lpstr>A CRASH PLAN 적용!!</vt:lpstr>
      <vt:lpstr>외상 질환</vt:lpstr>
      <vt:lpstr>외상 응급 내원</vt:lpstr>
      <vt:lpstr>환경적 응급질환</vt:lpstr>
      <vt:lpstr>환경적 응급질환</vt:lpstr>
      <vt:lpstr>응급 피부질환</vt:lpstr>
      <vt:lpstr>응급 피부 질환</vt:lpstr>
      <vt:lpstr>응급 피부질환 발생시 </vt:lpstr>
      <vt:lpstr>응급 혈액질환</vt:lpstr>
      <vt:lpstr>응급 혈액질환</vt:lpstr>
      <vt:lpstr>응급 혈액질환</vt:lpstr>
      <vt:lpstr>응급 위장질환</vt:lpstr>
      <vt:lpstr>응급위장질환</vt:lpstr>
      <vt:lpstr>응급위장질환</vt:lpstr>
      <vt:lpstr>대사성과 내분비성 응급</vt:lpstr>
      <vt:lpstr>대사성과 내분비성 응급</vt:lpstr>
      <vt:lpstr>대사성과 내분비성 응급</vt:lpstr>
      <vt:lpstr>비뇨생식기와 번식기 응급</vt:lpstr>
      <vt:lpstr>비뇨생식기와 번식기 응급</vt:lpstr>
      <vt:lpstr>비뇨생식기와 번식기 응급</vt:lpstr>
      <vt:lpstr>신경과 눈의 응급</vt:lpstr>
      <vt:lpstr>신경계 응급</vt:lpstr>
      <vt:lpstr>눈의 응급</vt:lpstr>
      <vt:lpstr>신경과 눈의 응급</vt:lpstr>
      <vt:lpstr>중독성 응급</vt:lpstr>
      <vt:lpstr>중독성 응급</vt:lpstr>
      <vt:lpstr>중독성 응급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24시 청담우리동물병원 Emergency 응급질환</dc:title>
  <dc:creator>User</dc:creator>
  <cp:lastModifiedBy>User</cp:lastModifiedBy>
  <cp:revision>45</cp:revision>
  <dcterms:created xsi:type="dcterms:W3CDTF">2013-10-06T14:27:46Z</dcterms:created>
  <dcterms:modified xsi:type="dcterms:W3CDTF">2013-10-06T19:12:44Z</dcterms:modified>
</cp:coreProperties>
</file>